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80" r:id="rId2"/>
  </p:sldMasterIdLst>
  <p:notesMasterIdLst>
    <p:notesMasterId r:id="rId44"/>
  </p:notesMasterIdLst>
  <p:handoutMasterIdLst>
    <p:handoutMasterId r:id="rId45"/>
  </p:handoutMasterIdLst>
  <p:sldIdLst>
    <p:sldId id="259" r:id="rId3"/>
    <p:sldId id="357" r:id="rId4"/>
    <p:sldId id="363" r:id="rId5"/>
    <p:sldId id="358" r:id="rId6"/>
    <p:sldId id="359" r:id="rId7"/>
    <p:sldId id="360" r:id="rId8"/>
    <p:sldId id="361" r:id="rId9"/>
    <p:sldId id="260" r:id="rId10"/>
    <p:sldId id="381" r:id="rId11"/>
    <p:sldId id="371" r:id="rId12"/>
    <p:sldId id="349" r:id="rId13"/>
    <p:sldId id="374" r:id="rId14"/>
    <p:sldId id="375" r:id="rId15"/>
    <p:sldId id="382" r:id="rId16"/>
    <p:sldId id="383" r:id="rId17"/>
    <p:sldId id="384" r:id="rId18"/>
    <p:sldId id="289" r:id="rId19"/>
    <p:sldId id="385" r:id="rId20"/>
    <p:sldId id="341" r:id="rId21"/>
    <p:sldId id="362" r:id="rId22"/>
    <p:sldId id="386" r:id="rId23"/>
    <p:sldId id="352" r:id="rId24"/>
    <p:sldId id="393" r:id="rId25"/>
    <p:sldId id="394" r:id="rId26"/>
    <p:sldId id="262" r:id="rId27"/>
    <p:sldId id="373" r:id="rId28"/>
    <p:sldId id="377" r:id="rId29"/>
    <p:sldId id="378" r:id="rId30"/>
    <p:sldId id="379" r:id="rId31"/>
    <p:sldId id="288" r:id="rId32"/>
    <p:sldId id="376" r:id="rId33"/>
    <p:sldId id="380" r:id="rId34"/>
    <p:sldId id="343" r:id="rId35"/>
    <p:sldId id="387" r:id="rId36"/>
    <p:sldId id="389" r:id="rId37"/>
    <p:sldId id="388" r:id="rId38"/>
    <p:sldId id="390" r:id="rId39"/>
    <p:sldId id="342" r:id="rId40"/>
    <p:sldId id="391" r:id="rId41"/>
    <p:sldId id="392" r:id="rId42"/>
    <p:sldId id="372" r:id="rId43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DD"/>
    <a:srgbClr val="FF3300"/>
    <a:srgbClr val="FF6600"/>
    <a:srgbClr val="CDDC15"/>
    <a:srgbClr val="605D5C"/>
    <a:srgbClr val="EEEB51"/>
    <a:srgbClr val="6E6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87696"/>
  </p:normalViewPr>
  <p:slideViewPr>
    <p:cSldViewPr>
      <p:cViewPr varScale="1">
        <p:scale>
          <a:sx n="54" d="100"/>
          <a:sy n="54" d="100"/>
        </p:scale>
        <p:origin x="132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8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762B3-B324-2047-8EA0-74E8FED9BFB2}" type="datetimeFigureOut">
              <a:rPr lang="en-US" smtClean="0"/>
              <a:pPr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20F6-3612-104C-8BE4-9479DB1262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9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00754-1F18-604B-AEFA-763F6E068D01}" type="datetimeFigureOut">
              <a:rPr lang="en-US" smtClean="0"/>
              <a:pPr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C0AED-275A-4F45-92C2-041DD1460C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362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C0AED-275A-4F45-92C2-041DD1460CB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1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719509"/>
            <a:ext cx="7776864" cy="91740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93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2636912"/>
            <a:ext cx="3216275" cy="544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605D5C"/>
                </a:solidFill>
              </a:defRPr>
            </a:lvl1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63888" y="47878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  <p:pic>
        <p:nvPicPr>
          <p:cNvPr id="22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776" y="4149080"/>
            <a:ext cx="3992082" cy="576064"/>
          </a:xfrm>
          <a:prstGeom prst="rect">
            <a:avLst/>
          </a:prstGeom>
          <a:noFill/>
        </p:spPr>
      </p:pic>
      <p:pic>
        <p:nvPicPr>
          <p:cNvPr id="23" name="Picture 2" descr="D:\Documents\INTO-CPS\Common\Logo\h2020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864" y="6010838"/>
            <a:ext cx="2448272" cy="4424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97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09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6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0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66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90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7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719509"/>
            <a:ext cx="7776864" cy="91740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93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804248" y="63720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2636912"/>
            <a:ext cx="3216275" cy="544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605D5C"/>
                </a:solidFill>
              </a:defRPr>
            </a:lvl1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  <p:pic>
        <p:nvPicPr>
          <p:cNvPr id="10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573016"/>
            <a:ext cx="2304256" cy="477980"/>
          </a:xfrm>
          <a:prstGeom prst="rect">
            <a:avLst/>
          </a:prstGeom>
          <a:noFill/>
        </p:spPr>
      </p:pic>
      <p:sp>
        <p:nvSpPr>
          <p:cNvPr id="20" name="Rounded Rectangle 19"/>
          <p:cNvSpPr/>
          <p:nvPr userDrawn="1"/>
        </p:nvSpPr>
        <p:spPr>
          <a:xfrm>
            <a:off x="323528" y="4077072"/>
            <a:ext cx="8496944" cy="2276872"/>
          </a:xfrm>
          <a:prstGeom prst="roundRect">
            <a:avLst>
              <a:gd name="adj" fmla="val 10830"/>
            </a:avLst>
          </a:prstGeom>
          <a:solidFill>
            <a:schemeClr val="bg1"/>
          </a:solidFill>
          <a:ln w="25400">
            <a:solidFill>
              <a:srgbClr val="605D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york_logo_blu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5877272"/>
            <a:ext cx="2293203" cy="288032"/>
          </a:xfrm>
          <a:prstGeom prst="rect">
            <a:avLst/>
          </a:prstGeom>
        </p:spPr>
      </p:pic>
      <p:pic>
        <p:nvPicPr>
          <p:cNvPr id="11" name="Picture 10" descr="fp_cvi_logo.gi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02" y="4941168"/>
            <a:ext cx="1746974" cy="648072"/>
          </a:xfrm>
          <a:prstGeom prst="rect">
            <a:avLst/>
          </a:prstGeom>
        </p:spPr>
      </p:pic>
      <p:pic>
        <p:nvPicPr>
          <p:cNvPr id="12" name="Picture 11" descr="AUlogo.png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881" y="4221088"/>
            <a:ext cx="1829903" cy="468955"/>
          </a:xfrm>
          <a:prstGeom prst="rect">
            <a:avLst/>
          </a:prstGeom>
        </p:spPr>
      </p:pic>
      <p:pic>
        <p:nvPicPr>
          <p:cNvPr id="3075" name="Picture 3" descr="C:\Users\Ken\AppData\Local\Temp\liu_eng.jpg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4228224"/>
            <a:ext cx="1296144" cy="928968"/>
          </a:xfrm>
          <a:prstGeom prst="rect">
            <a:avLst/>
          </a:prstGeom>
          <a:noFill/>
        </p:spPr>
      </p:pic>
      <p:pic>
        <p:nvPicPr>
          <p:cNvPr id="3079" name="Picture 7" descr="http://www.controllab.nl/images/stories/Images/LogoCLP.png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1944216" cy="555537"/>
          </a:xfrm>
          <a:prstGeom prst="rect">
            <a:avLst/>
          </a:prstGeom>
          <a:noFill/>
        </p:spPr>
      </p:pic>
      <p:pic>
        <p:nvPicPr>
          <p:cNvPr id="3081" name="Picture 9" descr="http://www.24presse.com/ckfinder/userfiles/images/logoclearsy(6).jpg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5229200"/>
            <a:ext cx="1296144" cy="972108"/>
          </a:xfrm>
          <a:prstGeom prst="rect">
            <a:avLst/>
          </a:prstGeom>
          <a:noFill/>
        </p:spPr>
      </p:pic>
      <p:pic>
        <p:nvPicPr>
          <p:cNvPr id="3083" name="Picture 11" descr="http://www.twt-gmbh.de/fileadmin/images/hires/TWT_Logo_300.png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1872208" cy="648072"/>
          </a:xfrm>
          <a:prstGeom prst="rect">
            <a:avLst/>
          </a:prstGeom>
          <a:noFill/>
        </p:spPr>
      </p:pic>
      <p:pic>
        <p:nvPicPr>
          <p:cNvPr id="3087" name="Picture 15" descr="http://lippincott.com/cache/made/cc190b03fd288467/united_technologies_lg_959_487_c1.png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824" y="4221088"/>
            <a:ext cx="1750539" cy="528809"/>
          </a:xfrm>
          <a:prstGeom prst="rect">
            <a:avLst/>
          </a:prstGeom>
          <a:noFill/>
        </p:spPr>
      </p:pic>
      <p:pic>
        <p:nvPicPr>
          <p:cNvPr id="3091" name="Picture 19" descr="http://www.sinelabore.com/lib/exe/fetch.php?media=wiki:landing_pages:logo_modeliosoft_4.png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6" y="5013178"/>
            <a:ext cx="1944216" cy="388842"/>
          </a:xfrm>
          <a:prstGeom prst="rect">
            <a:avLst/>
          </a:prstGeom>
          <a:noFill/>
        </p:spPr>
      </p:pic>
      <p:pic>
        <p:nvPicPr>
          <p:cNvPr id="3077" name="Picture 5" descr="http://news.safetrans-de.org/tl_files/mitglieder/verified_Logo_web.png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17585">
            <a:off x="3299924" y="5541610"/>
            <a:ext cx="1212279" cy="812227"/>
          </a:xfrm>
          <a:prstGeom prst="rect">
            <a:avLst/>
          </a:prstGeom>
          <a:noFill/>
        </p:spPr>
      </p:pic>
      <p:pic>
        <p:nvPicPr>
          <p:cNvPr id="21" name="Picture 2" descr="https://media.licdn.com/mpr/mpr/shrink_200_200/AAEAAQAAAAAAAAZtAAAAJDcyYzM3MjQwLTMzNWEtNGM4OS1hNzUwLTI3NDA2MzliZjZiMQ.png"/>
          <p:cNvPicPr>
            <a:picLocks noChangeAspect="1" noChangeArrowheads="1"/>
          </p:cNvPicPr>
          <p:nvPr userDrawn="1"/>
        </p:nvPicPr>
        <p:blipFill>
          <a:blip r:embed="rId13" cstate="print"/>
          <a:srcRect t="25270" b="28402"/>
          <a:stretch>
            <a:fillRect/>
          </a:stretch>
        </p:blipFill>
        <p:spPr bwMode="auto">
          <a:xfrm>
            <a:off x="5508104" y="5733256"/>
            <a:ext cx="108801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97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51520" y="1523925"/>
            <a:ext cx="8640960" cy="477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251520" y="6453336"/>
            <a:ext cx="1440160" cy="221109"/>
          </a:xfrm>
        </p:spPr>
        <p:txBody>
          <a:bodyPr/>
          <a:lstStyle>
            <a:lvl1pPr>
              <a:defRPr b="1">
                <a:solidFill>
                  <a:srgbClr val="0093DD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7452320" y="6453336"/>
            <a:ext cx="1440160" cy="221109"/>
          </a:xfrm>
        </p:spPr>
        <p:txBody>
          <a:bodyPr/>
          <a:lstStyle>
            <a:lvl1pPr>
              <a:defRPr b="1">
                <a:solidFill>
                  <a:srgbClr val="0093DD"/>
                </a:solidFill>
              </a:defRPr>
            </a:lvl1pPr>
          </a:lstStyle>
          <a:p>
            <a:fld id="{BB33D194-6503-B145-ADA6-6CFF32982F1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223636"/>
            <a:ext cx="2523776" cy="364185"/>
          </a:xfrm>
          <a:prstGeom prst="rect">
            <a:avLst/>
          </a:prstGeom>
          <a:noFill/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3336"/>
            <a:ext cx="5472608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51520" y="659829"/>
            <a:ext cx="864096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5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Headlin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511930"/>
            <a:ext cx="8928992" cy="47973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96336" y="6453336"/>
            <a:ext cx="1440160" cy="22110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2FFA-9C85-4587-AC02-EF116B0D545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504" y="414571"/>
            <a:ext cx="7632848" cy="7101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88032"/>
          </a:xfrm>
          <a:prstGeom prst="rect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/>
              <a:t>INtegrated TOol</a:t>
            </a:r>
            <a:r>
              <a:rPr lang="en-GB" baseline="0"/>
              <a:t>chain for Cyber-Physical Systems</a:t>
            </a:r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3581" y="-48880"/>
            <a:ext cx="22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http://into-cps.au.dk/</a:t>
            </a:r>
          </a:p>
        </p:txBody>
      </p:sp>
      <p:pic>
        <p:nvPicPr>
          <p:cNvPr id="9" name="Picture 2" descr="D:\Documents\INTO-CPS\Common\Logo\Logo Mediu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339503"/>
            <a:ext cx="1235967" cy="883202"/>
          </a:xfrm>
          <a:prstGeom prst="rect">
            <a:avLst/>
          </a:prstGeom>
          <a:noFill/>
        </p:spPr>
      </p:pic>
      <p:pic>
        <p:nvPicPr>
          <p:cNvPr id="31746" name="Picture 2" descr="http://www.cpse-labs.eu/images/EU_flag_text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4903" y="6346845"/>
            <a:ext cx="1308745" cy="460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85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96336" y="6453336"/>
            <a:ext cx="1440160" cy="22110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2FFA-9C85-4587-AC02-EF116B0D545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88032"/>
          </a:xfrm>
          <a:prstGeom prst="rect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/>
              <a:t>INtegrated TOol</a:t>
            </a:r>
            <a:r>
              <a:rPr lang="en-GB" baseline="0"/>
              <a:t>chain for Cyber-Physical Systems</a:t>
            </a:r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3581" y="-48880"/>
            <a:ext cx="22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http://into-cps.au.dk/</a:t>
            </a:r>
          </a:p>
        </p:txBody>
      </p:sp>
      <p:pic>
        <p:nvPicPr>
          <p:cNvPr id="31746" name="Picture 2" descr="http://www.cpse-labs.eu/images/EU_flag_text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03" y="6346845"/>
            <a:ext cx="1308745" cy="460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83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4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4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665953"/>
            <a:ext cx="8640960" cy="710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511930"/>
            <a:ext cx="8640960" cy="479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520" y="6453336"/>
            <a:ext cx="144016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3336"/>
            <a:ext cx="5472608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20" y="6453336"/>
            <a:ext cx="144016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93DD"/>
                </a:solidFill>
              </a:defRPr>
            </a:lvl1pPr>
          </a:lstStyle>
          <a:p>
            <a:fld id="{BB33D194-6503-B145-ADA6-6CFF32982F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4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74" r:id="rId3"/>
    <p:sldLayoutId id="2147483677" r:id="rId4"/>
    <p:sldLayoutId id="2147483695" r:id="rId5"/>
  </p:sldLayoutIdLst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D:\Documents\INTO-CPS\Common\Logo\Logo Medium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12360" y="116632"/>
            <a:ext cx="1235967" cy="8832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54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3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7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9512" y="425040"/>
            <a:ext cx="7632848" cy="2062239"/>
          </a:xfrm>
        </p:spPr>
        <p:txBody>
          <a:bodyPr>
            <a:noAutofit/>
          </a:bodyPr>
          <a:lstStyle/>
          <a:p>
            <a:r>
              <a:rPr lang="en-GB" b="1" dirty="0"/>
              <a:t>Introduction to Modelling of Cyber-Physical Systems (CPSs)</a:t>
            </a:r>
          </a:p>
        </p:txBody>
      </p:sp>
      <p:sp>
        <p:nvSpPr>
          <p:cNvPr id="24" name="Subtitle 6"/>
          <p:cNvSpPr txBox="1">
            <a:spLocks/>
          </p:cNvSpPr>
          <p:nvPr/>
        </p:nvSpPr>
        <p:spPr>
          <a:xfrm>
            <a:off x="0" y="2420888"/>
            <a:ext cx="9036496" cy="38164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Peter Gorm Larsen</a:t>
            </a:r>
            <a:r>
              <a:rPr lang="en-US" dirty="0">
                <a:solidFill>
                  <a:schemeClr val="accent1"/>
                </a:solidFill>
              </a:rPr>
              <a:t>, Aarhus University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together with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Hugo </a:t>
            </a:r>
            <a:r>
              <a:rPr lang="en-US" dirty="0" err="1">
                <a:solidFill>
                  <a:schemeClr val="accent1"/>
                </a:solidFill>
              </a:rPr>
              <a:t>Macedo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Jalil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Boudjadar</a:t>
            </a:r>
            <a:r>
              <a:rPr lang="en-US" dirty="0">
                <a:solidFill>
                  <a:schemeClr val="accent1"/>
                </a:solidFill>
              </a:rPr>
              <a:t>, Stefan </a:t>
            </a:r>
            <a:r>
              <a:rPr lang="en-US" dirty="0" err="1">
                <a:solidFill>
                  <a:schemeClr val="accent1"/>
                </a:solidFill>
              </a:rPr>
              <a:t>Hallerstede</a:t>
            </a:r>
            <a:r>
              <a:rPr lang="en-US" dirty="0">
                <a:solidFill>
                  <a:schemeClr val="accent1"/>
                </a:solidFill>
              </a:rPr>
              <a:t>,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Casper Thule, Aarhus University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Ken Pierce, Carl Gamble, John Fitzgerald,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Newcastle University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Claudio Gomes, Antwerp University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</a:t>
            </a:fld>
            <a:endParaRPr lang="da-D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Enable collaboration across disciplines</a:t>
            </a:r>
          </a:p>
          <a:p>
            <a:r>
              <a:rPr lang="en-GB" dirty="0"/>
              <a:t>Keep development costs low</a:t>
            </a:r>
          </a:p>
          <a:p>
            <a:r>
              <a:rPr lang="en-GB" dirty="0"/>
              <a:t>Keep time-to-market short</a:t>
            </a:r>
          </a:p>
          <a:p>
            <a:r>
              <a:rPr lang="en-GB" dirty="0"/>
              <a:t>Explore the complex design space efficiently</a:t>
            </a:r>
          </a:p>
          <a:p>
            <a:r>
              <a:rPr lang="en-GB" dirty="0"/>
              <a:t>Ensure tolerance against “nasty” faults</a:t>
            </a:r>
          </a:p>
          <a:p>
            <a:r>
              <a:rPr lang="en-GB" dirty="0"/>
              <a:t>Build up documentation for the working solution</a:t>
            </a:r>
          </a:p>
          <a:p>
            <a:r>
              <a:rPr lang="en-GB" dirty="0"/>
              <a:t>Provide confidence to external stakeholders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10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CPS Engineering Needs</a:t>
            </a:r>
          </a:p>
        </p:txBody>
      </p:sp>
    </p:spTree>
    <p:extLst>
      <p:ext uri="{BB962C8B-B14F-4D97-AF65-F5344CB8AC3E}">
        <p14:creationId xmlns:p14="http://schemas.microsoft.com/office/powerpoint/2010/main" val="4295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871970"/>
            <a:ext cx="8928992" cy="479739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11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260648"/>
            <a:ext cx="7632848" cy="710173"/>
          </a:xfrm>
        </p:spPr>
        <p:txBody>
          <a:bodyPr/>
          <a:lstStyle/>
          <a:p>
            <a:r>
              <a:rPr lang="en-GB" dirty="0"/>
              <a:t>Outline Work Flow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99592" y="973602"/>
            <a:ext cx="6840760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Requirements Engineering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9934" y="2076784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</a:t>
            </a:r>
            <a:r>
              <a:rPr lang="en-US" dirty="0" err="1"/>
              <a:t>SysML</a:t>
            </a:r>
            <a:r>
              <a:rPr lang="en-US" dirty="0"/>
              <a:t> Architecture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9934" y="2813959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Simulation Models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9934" y="3547243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FMUs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211166" y="3539824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Library FMUs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70174" y="4320112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 Multi-model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5228416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Simulation (single / DSE)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70174" y="5268079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Checking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03274" y="5261101"/>
            <a:ext cx="2534582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Hardware/Software in the loop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23528" y="6302194"/>
            <a:ext cx="8614328" cy="5111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cxnSp>
        <p:nvCxnSpPr>
          <p:cNvPr id="15" name="Straight Arrow Connector 14"/>
          <p:cNvCxnSpPr>
            <a:stCxn id="8" idx="2"/>
            <a:endCxn id="9" idx="0"/>
          </p:cNvCxnSpPr>
          <p:nvPr/>
        </p:nvCxnSpPr>
        <p:spPr>
          <a:xfrm>
            <a:off x="2717225" y="2587966"/>
            <a:ext cx="0" cy="22599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>
            <a:off x="2717225" y="3325141"/>
            <a:ext cx="0" cy="22210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14" idx="0"/>
          </p:cNvCxnSpPr>
          <p:nvPr/>
        </p:nvCxnSpPr>
        <p:spPr>
          <a:xfrm>
            <a:off x="4637465" y="4831294"/>
            <a:ext cx="0" cy="43678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2"/>
            <a:endCxn id="18" idx="0"/>
          </p:cNvCxnSpPr>
          <p:nvPr/>
        </p:nvCxnSpPr>
        <p:spPr>
          <a:xfrm flipH="1">
            <a:off x="4630692" y="5779261"/>
            <a:ext cx="6773" cy="52293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1" idx="2"/>
            <a:endCxn id="12" idx="3"/>
          </p:cNvCxnSpPr>
          <p:nvPr/>
        </p:nvCxnSpPr>
        <p:spPr>
          <a:xfrm rot="5400000">
            <a:off x="5929259" y="4026504"/>
            <a:ext cx="524697" cy="573701"/>
          </a:xfrm>
          <a:prstGeom prst="curvedConnector2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0" idx="2"/>
            <a:endCxn id="12" idx="1"/>
          </p:cNvCxnSpPr>
          <p:nvPr/>
        </p:nvCxnSpPr>
        <p:spPr>
          <a:xfrm rot="16200000" flipH="1">
            <a:off x="2785060" y="3990589"/>
            <a:ext cx="517278" cy="652949"/>
          </a:xfrm>
          <a:prstGeom prst="curvedConnector2">
            <a:avLst/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2" idx="2"/>
            <a:endCxn id="15" idx="0"/>
          </p:cNvCxnSpPr>
          <p:nvPr/>
        </p:nvCxnSpPr>
        <p:spPr>
          <a:xfrm rot="16200000" flipH="1">
            <a:off x="5939112" y="3529647"/>
            <a:ext cx="429807" cy="3033100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2" idx="2"/>
            <a:endCxn id="13" idx="0"/>
          </p:cNvCxnSpPr>
          <p:nvPr/>
        </p:nvCxnSpPr>
        <p:spPr>
          <a:xfrm rot="5400000">
            <a:off x="2915581" y="3506532"/>
            <a:ext cx="397122" cy="3046646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5" idx="2"/>
            <a:endCxn id="18" idx="0"/>
          </p:cNvCxnSpPr>
          <p:nvPr/>
        </p:nvCxnSpPr>
        <p:spPr>
          <a:xfrm rot="5400000">
            <a:off x="5885674" y="4517302"/>
            <a:ext cx="529911" cy="3039873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3" idx="2"/>
            <a:endCxn id="18" idx="0"/>
          </p:cNvCxnSpPr>
          <p:nvPr/>
        </p:nvCxnSpPr>
        <p:spPr>
          <a:xfrm rot="16200000" flipH="1">
            <a:off x="2829457" y="4500959"/>
            <a:ext cx="562596" cy="3039873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359585" y="2997500"/>
            <a:ext cx="237744" cy="229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6" name="Straight Arrow Connector 25"/>
          <p:cNvCxnSpPr>
            <a:endCxn id="11" idx="0"/>
          </p:cNvCxnSpPr>
          <p:nvPr/>
        </p:nvCxnSpPr>
        <p:spPr>
          <a:xfrm>
            <a:off x="6478457" y="3226943"/>
            <a:ext cx="0" cy="31288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602078" y="1582385"/>
            <a:ext cx="237744" cy="229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8" name="Straight Arrow Connector 27"/>
          <p:cNvCxnSpPr>
            <a:endCxn id="8" idx="0"/>
          </p:cNvCxnSpPr>
          <p:nvPr/>
        </p:nvCxnSpPr>
        <p:spPr>
          <a:xfrm flipH="1">
            <a:off x="2717225" y="1811828"/>
            <a:ext cx="3725" cy="26495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97329" y="2927555"/>
            <a:ext cx="17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Entry point 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36097" y="1508891"/>
            <a:ext cx="17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Entry point 1</a:t>
            </a:r>
          </a:p>
        </p:txBody>
      </p:sp>
    </p:spTree>
    <p:extLst>
      <p:ext uri="{BB962C8B-B14F-4D97-AF65-F5344CB8AC3E}">
        <p14:creationId xmlns:p14="http://schemas.microsoft.com/office/powerpoint/2010/main" val="20013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5" grpId="0" animBg="1"/>
      <p:bldP spid="27" grpId="0" animBg="1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 187"/>
          <p:cNvSpPr/>
          <p:nvPr/>
        </p:nvSpPr>
        <p:spPr>
          <a:xfrm>
            <a:off x="3419872" y="3850015"/>
            <a:ext cx="4536504" cy="64807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Folded Corner 185"/>
          <p:cNvSpPr/>
          <p:nvPr/>
        </p:nvSpPr>
        <p:spPr>
          <a:xfrm rot="10800000">
            <a:off x="5580113" y="5658599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/>
          <p:cNvSpPr txBox="1"/>
          <p:nvPr/>
        </p:nvSpPr>
        <p:spPr>
          <a:xfrm>
            <a:off x="5580113" y="5658599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sp>
        <p:nvSpPr>
          <p:cNvPr id="184" name="Folded Corner 183"/>
          <p:cNvSpPr/>
          <p:nvPr/>
        </p:nvSpPr>
        <p:spPr>
          <a:xfrm rot="10800000">
            <a:off x="5220073" y="5586591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TextBox 184"/>
          <p:cNvSpPr txBox="1"/>
          <p:nvPr/>
        </p:nvSpPr>
        <p:spPr>
          <a:xfrm>
            <a:off x="5220073" y="558659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sp>
        <p:nvSpPr>
          <p:cNvPr id="182" name="Folded Corner 181"/>
          <p:cNvSpPr/>
          <p:nvPr/>
        </p:nvSpPr>
        <p:spPr>
          <a:xfrm rot="10800000">
            <a:off x="4860033" y="5514583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TextBox 182"/>
          <p:cNvSpPr txBox="1"/>
          <p:nvPr/>
        </p:nvSpPr>
        <p:spPr>
          <a:xfrm>
            <a:off x="4860033" y="551458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cxnSp>
        <p:nvCxnSpPr>
          <p:cNvPr id="175" name="Straight Arrow Connector 30"/>
          <p:cNvCxnSpPr>
            <a:endCxn id="176" idx="1"/>
          </p:cNvCxnSpPr>
          <p:nvPr/>
        </p:nvCxnSpPr>
        <p:spPr>
          <a:xfrm>
            <a:off x="5436096" y="5154543"/>
            <a:ext cx="0" cy="25173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Rounded Rectangle 166"/>
          <p:cNvSpPr/>
          <p:nvPr/>
        </p:nvSpPr>
        <p:spPr>
          <a:xfrm>
            <a:off x="7740352" y="4794503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TextBox 167"/>
          <p:cNvSpPr txBox="1"/>
          <p:nvPr/>
        </p:nvSpPr>
        <p:spPr>
          <a:xfrm>
            <a:off x="7668344" y="527881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20-sim 4C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3419872" y="3850015"/>
            <a:ext cx="5400600" cy="64807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ounded Rectangle 125"/>
          <p:cNvSpPr/>
          <p:nvPr/>
        </p:nvSpPr>
        <p:spPr>
          <a:xfrm>
            <a:off x="7860467" y="2697887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ounded Rectangle 119"/>
          <p:cNvSpPr/>
          <p:nvPr/>
        </p:nvSpPr>
        <p:spPr>
          <a:xfrm>
            <a:off x="6480212" y="2697887"/>
            <a:ext cx="122413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ounded Rectangle 113"/>
          <p:cNvSpPr/>
          <p:nvPr/>
        </p:nvSpPr>
        <p:spPr>
          <a:xfrm>
            <a:off x="5220072" y="2697887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ounded Rectangle 105"/>
          <p:cNvSpPr/>
          <p:nvPr/>
        </p:nvSpPr>
        <p:spPr>
          <a:xfrm>
            <a:off x="3779912" y="2697887"/>
            <a:ext cx="864096" cy="792088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27"/>
          <p:cNvSpPr/>
          <p:nvPr/>
        </p:nvSpPr>
        <p:spPr>
          <a:xfrm>
            <a:off x="179512" y="2562255"/>
            <a:ext cx="2520280" cy="3384376"/>
          </a:xfrm>
          <a:prstGeom prst="roundRect">
            <a:avLst>
              <a:gd name="adj" fmla="val 5064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2634263"/>
            <a:ext cx="1026148" cy="7323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12</a:t>
            </a:fld>
            <a:endParaRPr lang="da-DK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The INTO-CPS Tool Chain</a:t>
            </a:r>
          </a:p>
        </p:txBody>
      </p:sp>
      <p:pic>
        <p:nvPicPr>
          <p:cNvPr id="5" name="Picture 4" descr="http://www.20sim.com/downloads/presentation/20-sim%20Icon.png"/>
          <p:cNvPicPr>
            <a:picLocks noChangeAspect="1" noChangeArrowheads="1"/>
          </p:cNvPicPr>
          <p:nvPr/>
        </p:nvPicPr>
        <p:blipFill rotWithShape="1">
          <a:blip r:embed="rId3" cstate="print"/>
          <a:srcRect l="-1469" t="-4266" b="-8875"/>
          <a:stretch/>
        </p:blipFill>
        <p:spPr bwMode="auto">
          <a:xfrm>
            <a:off x="5436096" y="2769895"/>
            <a:ext cx="438398" cy="48882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92080" y="318219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20-sim</a:t>
            </a:r>
          </a:p>
        </p:txBody>
      </p:sp>
      <p:pic>
        <p:nvPicPr>
          <p:cNvPr id="6" name="Picture 6" descr="https://pbs.twimg.com/profile_images/1256522369/overture.jpg"/>
          <p:cNvPicPr>
            <a:picLocks noChangeAspect="1" noChangeArrowheads="1"/>
          </p:cNvPicPr>
          <p:nvPr/>
        </p:nvPicPr>
        <p:blipFill rotWithShape="1">
          <a:blip r:embed="rId4" cstate="print"/>
          <a:srcRect t="-7262" b="-1"/>
          <a:stretch/>
        </p:blipFill>
        <p:spPr bwMode="auto">
          <a:xfrm>
            <a:off x="3995936" y="2738517"/>
            <a:ext cx="432048" cy="4634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779912" y="3182198"/>
            <a:ext cx="87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Overture</a:t>
            </a:r>
          </a:p>
        </p:txBody>
      </p:sp>
      <p:pic>
        <p:nvPicPr>
          <p:cNvPr id="8" name="Picture 15" descr="D:\Downloads\logo-small.png"/>
          <p:cNvPicPr>
            <a:picLocks noChangeAspect="1" noChangeArrowheads="1"/>
          </p:cNvPicPr>
          <p:nvPr/>
        </p:nvPicPr>
        <p:blipFill rotWithShape="1">
          <a:blip r:embed="rId5" cstate="print"/>
          <a:srcRect t="-29981"/>
          <a:stretch/>
        </p:blipFill>
        <p:spPr bwMode="auto">
          <a:xfrm>
            <a:off x="6747836" y="2741692"/>
            <a:ext cx="668480" cy="43445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408204" y="3182198"/>
            <a:ext cx="133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OpenModelica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1196" y="1927285"/>
            <a:ext cx="88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Modelio</a:t>
            </a:r>
            <a:endParaRPr lang="en-GB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http://archive.modeliosoft.com/images/logo-modelio.png"/>
          <p:cNvPicPr>
            <a:picLocks noChangeAspect="1" noChangeArrowheads="1"/>
          </p:cNvPicPr>
          <p:nvPr/>
        </p:nvPicPr>
        <p:blipFill rotWithShape="1">
          <a:blip r:embed="rId6" cstate="print"/>
          <a:srcRect l="-385" r="-10319" b="-1835"/>
          <a:stretch/>
        </p:blipFill>
        <p:spPr bwMode="auto">
          <a:xfrm>
            <a:off x="1228092" y="1545759"/>
            <a:ext cx="495126" cy="462786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823562" y="3282335"/>
            <a:ext cx="1156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6388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8396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00404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72412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44420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164288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004483" y="3994031"/>
            <a:ext cx="648072" cy="360040"/>
          </a:xfrm>
          <a:prstGeom prst="roundRect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FMU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9512" y="3842717"/>
            <a:ext cx="2664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44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Configure / launch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Co-simulation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Space Exploration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Checking</a:t>
            </a:r>
          </a:p>
          <a:p>
            <a:pPr marL="288000" lvl="1" indent="-180000">
              <a:buFont typeface="Calibri" panose="020F0502020204030204" pitchFamily="34" charset="0"/>
              <a:buChar char="–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Automation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Results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Traceability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96" y="1617767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Descriptions</a:t>
            </a:r>
          </a:p>
        </p:txBody>
      </p:sp>
      <p:cxnSp>
        <p:nvCxnSpPr>
          <p:cNvPr id="31" name="Straight Arrow Connector 30"/>
          <p:cNvCxnSpPr>
            <a:stCxn id="106" idx="2"/>
            <a:endCxn id="19" idx="0"/>
          </p:cNvCxnSpPr>
          <p:nvPr/>
        </p:nvCxnSpPr>
        <p:spPr>
          <a:xfrm rot="5400000">
            <a:off x="3797914" y="3579985"/>
            <a:ext cx="504056" cy="324036"/>
          </a:xfrm>
          <a:prstGeom prst="bentConnector3">
            <a:avLst>
              <a:gd name="adj1" fmla="val 2984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0"/>
          <p:cNvCxnSpPr>
            <a:stCxn id="106" idx="2"/>
            <a:endCxn id="20" idx="0"/>
          </p:cNvCxnSpPr>
          <p:nvPr/>
        </p:nvCxnSpPr>
        <p:spPr>
          <a:xfrm rot="16200000" flipH="1">
            <a:off x="4157954" y="3543981"/>
            <a:ext cx="504056" cy="396044"/>
          </a:xfrm>
          <a:prstGeom prst="bentConnector3">
            <a:avLst>
              <a:gd name="adj1" fmla="val 29844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0"/>
          <p:cNvCxnSpPr>
            <a:stCxn id="114" idx="2"/>
            <a:endCxn id="21" idx="0"/>
          </p:cNvCxnSpPr>
          <p:nvPr/>
        </p:nvCxnSpPr>
        <p:spPr>
          <a:xfrm rot="5400000">
            <a:off x="5238074" y="3579985"/>
            <a:ext cx="504056" cy="324036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0"/>
          <p:cNvCxnSpPr>
            <a:stCxn id="120" idx="2"/>
            <a:endCxn id="24" idx="0"/>
          </p:cNvCxnSpPr>
          <p:nvPr/>
        </p:nvCxnSpPr>
        <p:spPr>
          <a:xfrm rot="16200000" flipH="1">
            <a:off x="7038274" y="3543981"/>
            <a:ext cx="504056" cy="396044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3419872" y="6234663"/>
            <a:ext cx="5112568" cy="368424"/>
          </a:xfrm>
          <a:prstGeom prst="roundRect">
            <a:avLst>
              <a:gd name="adj" fmla="val 23060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Traceability Daemon</a:t>
            </a:r>
          </a:p>
        </p:txBody>
      </p:sp>
      <p:cxnSp>
        <p:nvCxnSpPr>
          <p:cNvPr id="43" name="Straight Arrow Connector 30"/>
          <p:cNvCxnSpPr>
            <a:stCxn id="120" idx="2"/>
            <a:endCxn id="23" idx="0"/>
          </p:cNvCxnSpPr>
          <p:nvPr/>
        </p:nvCxnSpPr>
        <p:spPr>
          <a:xfrm rot="5400000">
            <a:off x="6678234" y="3579985"/>
            <a:ext cx="504056" cy="324036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30"/>
          <p:cNvCxnSpPr>
            <a:stCxn id="114" idx="2"/>
            <a:endCxn id="22" idx="0"/>
          </p:cNvCxnSpPr>
          <p:nvPr/>
        </p:nvCxnSpPr>
        <p:spPr>
          <a:xfrm rot="16200000" flipH="1">
            <a:off x="5598114" y="3543981"/>
            <a:ext cx="504056" cy="396044"/>
          </a:xfrm>
          <a:prstGeom prst="bentConnector3">
            <a:avLst>
              <a:gd name="adj1" fmla="val 31103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30"/>
          <p:cNvCxnSpPr>
            <a:endCxn id="29" idx="1"/>
          </p:cNvCxnSpPr>
          <p:nvPr/>
        </p:nvCxnSpPr>
        <p:spPr>
          <a:xfrm>
            <a:off x="1835696" y="1777452"/>
            <a:ext cx="3600400" cy="959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30"/>
          <p:cNvCxnSpPr>
            <a:stCxn id="29" idx="2"/>
            <a:endCxn id="120" idx="0"/>
          </p:cNvCxnSpPr>
          <p:nvPr/>
        </p:nvCxnSpPr>
        <p:spPr>
          <a:xfrm rot="16200000" flipH="1">
            <a:off x="6343455" y="1949062"/>
            <a:ext cx="741566" cy="756084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30"/>
          <p:cNvCxnSpPr>
            <a:stCxn id="29" idx="2"/>
            <a:endCxn id="114" idx="0"/>
          </p:cNvCxnSpPr>
          <p:nvPr/>
        </p:nvCxnSpPr>
        <p:spPr>
          <a:xfrm rot="5400000">
            <a:off x="5623375" y="1985066"/>
            <a:ext cx="741566" cy="68407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0"/>
          <p:cNvCxnSpPr>
            <a:stCxn id="29" idx="2"/>
            <a:endCxn id="106" idx="0"/>
          </p:cNvCxnSpPr>
          <p:nvPr/>
        </p:nvCxnSpPr>
        <p:spPr>
          <a:xfrm rot="5400000">
            <a:off x="4903295" y="1264986"/>
            <a:ext cx="741566" cy="212423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14"/>
          <p:cNvPicPr>
            <a:picLocks noChangeAspect="1" noChangeArrowheads="1"/>
          </p:cNvPicPr>
          <p:nvPr/>
        </p:nvPicPr>
        <p:blipFill rotWithShape="1">
          <a:blip r:embed="rId7" cstate="print"/>
          <a:srcRect t="-11996" b="-7471"/>
          <a:stretch/>
        </p:blipFill>
        <p:spPr bwMode="auto">
          <a:xfrm>
            <a:off x="8004483" y="2769895"/>
            <a:ext cx="5881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7860467" y="3182198"/>
            <a:ext cx="887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RT-Tester</a:t>
            </a:r>
          </a:p>
        </p:txBody>
      </p:sp>
      <p:cxnSp>
        <p:nvCxnSpPr>
          <p:cNvPr id="73" name="Straight Arrow Connector 30"/>
          <p:cNvCxnSpPr>
            <a:stCxn id="29" idx="2"/>
            <a:endCxn id="126" idx="0"/>
          </p:cNvCxnSpPr>
          <p:nvPr/>
        </p:nvCxnSpPr>
        <p:spPr>
          <a:xfrm rot="16200000" flipH="1">
            <a:off x="6943572" y="1348944"/>
            <a:ext cx="741566" cy="195631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30"/>
          <p:cNvCxnSpPr>
            <a:stCxn id="126" idx="2"/>
          </p:cNvCxnSpPr>
          <p:nvPr/>
        </p:nvCxnSpPr>
        <p:spPr>
          <a:xfrm>
            <a:off x="8292515" y="3489975"/>
            <a:ext cx="0" cy="50405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30"/>
          <p:cNvCxnSpPr>
            <a:stCxn id="28" idx="2"/>
            <a:endCxn id="41" idx="1"/>
          </p:cNvCxnSpPr>
          <p:nvPr/>
        </p:nvCxnSpPr>
        <p:spPr>
          <a:xfrm rot="16200000" flipH="1">
            <a:off x="2193640" y="5192643"/>
            <a:ext cx="472244" cy="1980220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72000" y="364295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535680" y="3642955"/>
            <a:ext cx="3882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868144" y="2121823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imports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3419872" y="4794503"/>
            <a:ext cx="4104456" cy="368424"/>
          </a:xfrm>
          <a:prstGeom prst="roundRect">
            <a:avLst>
              <a:gd name="adj" fmla="val 23060"/>
            </a:avLst>
          </a:prstGeom>
          <a:solidFill>
            <a:schemeClr val="bg1"/>
          </a:solidFill>
          <a:ln w="19050">
            <a:solidFill>
              <a:srgbClr val="0093DD">
                <a:alpha val="5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COE (Co-simulation Orchestration Engine)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979712" y="1761783"/>
            <a:ext cx="5052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exports</a:t>
            </a:r>
          </a:p>
        </p:txBody>
      </p:sp>
      <p:cxnSp>
        <p:nvCxnSpPr>
          <p:cNvPr id="154" name="Straight Arrow Connector 30"/>
          <p:cNvCxnSpPr/>
          <p:nvPr/>
        </p:nvCxnSpPr>
        <p:spPr>
          <a:xfrm>
            <a:off x="1475656" y="2276872"/>
            <a:ext cx="0" cy="28538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403648" y="2274223"/>
            <a:ext cx="729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configures</a:t>
            </a:r>
          </a:p>
        </p:txBody>
      </p:sp>
      <p:cxnSp>
        <p:nvCxnSpPr>
          <p:cNvPr id="158" name="Straight Arrow Connector 30"/>
          <p:cNvCxnSpPr/>
          <p:nvPr/>
        </p:nvCxnSpPr>
        <p:spPr>
          <a:xfrm>
            <a:off x="5436096" y="4498087"/>
            <a:ext cx="0" cy="29641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436096" y="4578479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co-simulate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8244408" y="3634571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oracle</a:t>
            </a:r>
          </a:p>
        </p:txBody>
      </p:sp>
      <p:pic>
        <p:nvPicPr>
          <p:cNvPr id="1026" name="Picture 2" descr="http://www.20sim.com/downloads/presentation/20-sim%204C%20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4866511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30"/>
          <p:cNvCxnSpPr>
            <a:endCxn id="167" idx="0"/>
          </p:cNvCxnSpPr>
          <p:nvPr/>
        </p:nvCxnSpPr>
        <p:spPr>
          <a:xfrm>
            <a:off x="8172400" y="4498087"/>
            <a:ext cx="0" cy="29641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8172400" y="4578479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HiL</a:t>
            </a:r>
            <a:endParaRPr lang="en-GB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436096" y="5298559"/>
            <a:ext cx="606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generates</a:t>
            </a:r>
          </a:p>
        </p:txBody>
      </p:sp>
      <p:sp>
        <p:nvSpPr>
          <p:cNvPr id="178" name="Folded Corner 177"/>
          <p:cNvSpPr/>
          <p:nvPr/>
        </p:nvSpPr>
        <p:spPr>
          <a:xfrm rot="10800000">
            <a:off x="4499993" y="5442575"/>
            <a:ext cx="720080" cy="360040"/>
          </a:xfrm>
          <a:prstGeom prst="foldedCorner">
            <a:avLst>
              <a:gd name="adj" fmla="val 28836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TextBox 180"/>
          <p:cNvSpPr txBox="1"/>
          <p:nvPr/>
        </p:nvSpPr>
        <p:spPr>
          <a:xfrm>
            <a:off x="4499993" y="544257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</a:p>
        </p:txBody>
      </p:sp>
      <p:cxnSp>
        <p:nvCxnSpPr>
          <p:cNvPr id="214" name="Straight Arrow Connector 30"/>
          <p:cNvCxnSpPr/>
          <p:nvPr/>
        </p:nvCxnSpPr>
        <p:spPr>
          <a:xfrm>
            <a:off x="2699792" y="4146431"/>
            <a:ext cx="648072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2699792" y="3930407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configure</a:t>
            </a:r>
          </a:p>
        </p:txBody>
      </p:sp>
      <p:cxnSp>
        <p:nvCxnSpPr>
          <p:cNvPr id="220" name="Straight Arrow Connector 30"/>
          <p:cNvCxnSpPr/>
          <p:nvPr/>
        </p:nvCxnSpPr>
        <p:spPr>
          <a:xfrm>
            <a:off x="2699792" y="5010527"/>
            <a:ext cx="648072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2699792" y="4794503"/>
            <a:ext cx="468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launch</a:t>
            </a:r>
          </a:p>
        </p:txBody>
      </p:sp>
      <p:cxnSp>
        <p:nvCxnSpPr>
          <p:cNvPr id="222" name="Straight Arrow Connector 30"/>
          <p:cNvCxnSpPr/>
          <p:nvPr/>
        </p:nvCxnSpPr>
        <p:spPr>
          <a:xfrm>
            <a:off x="2699792" y="5658599"/>
            <a:ext cx="1584176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2699792" y="5442575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gather</a:t>
            </a:r>
          </a:p>
        </p:txBody>
      </p:sp>
    </p:spTree>
    <p:extLst>
      <p:ext uri="{BB962C8B-B14F-4D97-AF65-F5344CB8AC3E}">
        <p14:creationId xmlns:p14="http://schemas.microsoft.com/office/powerpoint/2010/main" val="135311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6" grpId="0" animBg="1"/>
      <p:bldP spid="187" grpId="0"/>
      <p:bldP spid="184" grpId="0" animBg="1"/>
      <p:bldP spid="185" grpId="0"/>
      <p:bldP spid="182" grpId="0" animBg="1"/>
      <p:bldP spid="183" grpId="0"/>
      <p:bldP spid="167" grpId="0" animBg="1"/>
      <p:bldP spid="168" grpId="0"/>
      <p:bldP spid="151" grpId="0" animBg="1"/>
      <p:bldP spid="126" grpId="0" animBg="1"/>
      <p:bldP spid="120" grpId="0" animBg="1"/>
      <p:bldP spid="114" grpId="0" animBg="1"/>
      <p:bldP spid="106" grpId="0" animBg="1"/>
      <p:bldP spid="28" grpId="0" animBg="1"/>
      <p:bldP spid="9" grpId="0"/>
      <p:bldP spid="10" grpId="0"/>
      <p:bldP spid="11" grpId="0"/>
      <p:bldP spid="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9" grpId="0"/>
      <p:bldP spid="41" grpId="0" animBg="1"/>
      <p:bldP spid="72" grpId="0"/>
      <p:bldP spid="130" grpId="0"/>
      <p:bldP spid="131" grpId="0"/>
      <p:bldP spid="132" grpId="0"/>
      <p:bldP spid="145" grpId="0" animBg="1"/>
      <p:bldP spid="152" grpId="0"/>
      <p:bldP spid="157" grpId="0"/>
      <p:bldP spid="160" grpId="0"/>
      <p:bldP spid="164" grpId="0"/>
      <p:bldP spid="173" grpId="0"/>
      <p:bldP spid="176" grpId="0"/>
      <p:bldP spid="178" grpId="0" animBg="1"/>
      <p:bldP spid="181" grpId="0"/>
      <p:bldP spid="215" grpId="0"/>
      <p:bldP spid="221" grpId="0"/>
      <p:bldP spid="2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340767"/>
            <a:ext cx="8928992" cy="53336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Fully FMI 2.0 compliant Master Algorithm </a:t>
            </a:r>
          </a:p>
          <a:p>
            <a:r>
              <a:rPr lang="en-US" dirty="0"/>
              <a:t>Support for discrete event (DE) and continuous time (CT) models, using proposed FMI extensions</a:t>
            </a:r>
          </a:p>
          <a:p>
            <a:r>
              <a:rPr lang="en-US" dirty="0"/>
              <a:t>Multi-platform, 32/64 bit (Java-based)</a:t>
            </a:r>
          </a:p>
          <a:p>
            <a:r>
              <a:rPr lang="en-US" dirty="0"/>
              <a:t>Application based on Electron (web-technology)</a:t>
            </a:r>
          </a:p>
          <a:p>
            <a:r>
              <a:rPr lang="en-US" dirty="0"/>
              <a:t>Fixed and variable step size algorithms</a:t>
            </a:r>
          </a:p>
          <a:p>
            <a:r>
              <a:rPr lang="en-US" dirty="0"/>
              <a:t>FMI 2.0 Import/Export created for Overture, </a:t>
            </a:r>
            <a:r>
              <a:rPr lang="en-US" dirty="0" err="1"/>
              <a:t>OpenModelica</a:t>
            </a:r>
            <a:r>
              <a:rPr lang="en-US" dirty="0"/>
              <a:t>, 20-sim</a:t>
            </a:r>
          </a:p>
          <a:p>
            <a:r>
              <a:rPr lang="en-US" dirty="0"/>
              <a:t>Has also been tested with:</a:t>
            </a:r>
          </a:p>
          <a:p>
            <a:pPr lvl="1"/>
            <a:r>
              <a:rPr lang="en-US" dirty="0" err="1"/>
              <a:t>Dymola</a:t>
            </a:r>
            <a:endParaRPr lang="en-US" dirty="0"/>
          </a:p>
          <a:p>
            <a:pPr lvl="1"/>
            <a:r>
              <a:rPr lang="en-US" dirty="0" err="1"/>
              <a:t>Modelon</a:t>
            </a:r>
            <a:r>
              <a:rPr lang="en-US" dirty="0"/>
              <a:t> FMI Toolbox for MATLAB/Simulink</a:t>
            </a:r>
          </a:p>
          <a:p>
            <a:pPr lvl="1"/>
            <a:r>
              <a:rPr lang="en-US" dirty="0"/>
              <a:t>4DIAC</a:t>
            </a:r>
          </a:p>
          <a:p>
            <a:pPr lvl="1"/>
            <a:r>
              <a:rPr lang="en-US" dirty="0" err="1"/>
              <a:t>SimulationX</a:t>
            </a:r>
            <a:endParaRPr lang="en-US" dirty="0"/>
          </a:p>
          <a:p>
            <a:pPr lvl="1"/>
            <a:r>
              <a:rPr lang="en-US" dirty="0"/>
              <a:t>Unity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13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/>
              <a:t>Co-simulation </a:t>
            </a:r>
            <a:r>
              <a:rPr lang="de-DE" dirty="0" err="1"/>
              <a:t>engine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577" y="2503545"/>
            <a:ext cx="461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37" y="2424963"/>
            <a:ext cx="53214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7" y="2515450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uppieren 12"/>
          <p:cNvGrpSpPr/>
          <p:nvPr/>
        </p:nvGrpSpPr>
        <p:grpSpPr>
          <a:xfrm>
            <a:off x="1885737" y="4953721"/>
            <a:ext cx="6070640" cy="1675021"/>
            <a:chOff x="1885737" y="4953721"/>
            <a:chExt cx="6070640" cy="16750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5375" y="4953721"/>
              <a:ext cx="275479" cy="2754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2200" y="5014273"/>
              <a:ext cx="1584177" cy="46398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7704" y="5551654"/>
              <a:ext cx="906466" cy="25361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348" y="5838952"/>
              <a:ext cx="1552848" cy="37214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737" y="6107998"/>
              <a:ext cx="1438796" cy="520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29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14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INTO-CPS Methodology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6552728" cy="467591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597055" y="2015795"/>
            <a:ext cx="1498611" cy="487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595166" y="2852745"/>
            <a:ext cx="1498611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95166" y="3716841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7595166" y="4585879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10" name="Straight Arrow Connector 11"/>
          <p:cNvCxnSpPr>
            <a:stCxn id="9" idx="2"/>
            <a:endCxn id="10" idx="0"/>
          </p:cNvCxnSpPr>
          <p:nvPr/>
        </p:nvCxnSpPr>
        <p:spPr>
          <a:xfrm flipH="1">
            <a:off x="8344472" y="2503005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2"/>
          <p:cNvCxnSpPr>
            <a:stCxn id="10" idx="2"/>
            <a:endCxn id="11" idx="0"/>
          </p:cNvCxnSpPr>
          <p:nvPr/>
        </p:nvCxnSpPr>
        <p:spPr>
          <a:xfrm flipH="1">
            <a:off x="8343305" y="3339955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31"/>
          <p:cNvCxnSpPr>
            <a:stCxn id="11" idx="2"/>
          </p:cNvCxnSpPr>
          <p:nvPr/>
        </p:nvCxnSpPr>
        <p:spPr>
          <a:xfrm>
            <a:off x="8343305" y="4204051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93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15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Architectural Modelling</a:t>
            </a:r>
          </a:p>
        </p:txBody>
      </p:sp>
      <p:sp>
        <p:nvSpPr>
          <p:cNvPr id="13" name="Rounded Rectangle 40"/>
          <p:cNvSpPr/>
          <p:nvPr/>
        </p:nvSpPr>
        <p:spPr>
          <a:xfrm>
            <a:off x="7598221" y="220486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14" name="Rounded Rectangle 41"/>
          <p:cNvSpPr/>
          <p:nvPr/>
        </p:nvSpPr>
        <p:spPr>
          <a:xfrm>
            <a:off x="7596332" y="3041814"/>
            <a:ext cx="1498611" cy="487210"/>
          </a:xfrm>
          <a:prstGeom prst="roundRect">
            <a:avLst/>
          </a:prstGeom>
          <a:solidFill>
            <a:srgbClr val="4E81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15" name="Rounded Rectangle 42"/>
          <p:cNvSpPr/>
          <p:nvPr/>
        </p:nvSpPr>
        <p:spPr>
          <a:xfrm>
            <a:off x="7596332" y="3905910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16" name="Rounded Rectangle 44"/>
          <p:cNvSpPr/>
          <p:nvPr/>
        </p:nvSpPr>
        <p:spPr>
          <a:xfrm>
            <a:off x="7596331" y="4770006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17" name="Straight Arrow Connector 46"/>
          <p:cNvCxnSpPr/>
          <p:nvPr/>
        </p:nvCxnSpPr>
        <p:spPr>
          <a:xfrm flipH="1">
            <a:off x="8345638" y="2692074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47"/>
          <p:cNvCxnSpPr/>
          <p:nvPr/>
        </p:nvCxnSpPr>
        <p:spPr>
          <a:xfrm flipH="1">
            <a:off x="8344471" y="3529024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8"/>
          <p:cNvCxnSpPr/>
          <p:nvPr/>
        </p:nvCxnSpPr>
        <p:spPr>
          <a:xfrm>
            <a:off x="8344471" y="4393120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5453759" cy="2376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48471"/>
            <a:ext cx="6309086" cy="2764905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35496" y="1052736"/>
            <a:ext cx="311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Architecture </a:t>
            </a:r>
            <a:r>
              <a:rPr lang="en-GB"/>
              <a:t>Structure Diagram</a:t>
            </a:r>
          </a:p>
        </p:txBody>
      </p:sp>
      <p:sp>
        <p:nvSpPr>
          <p:cNvPr id="22" name="Tekstfelt 21"/>
          <p:cNvSpPr txBox="1"/>
          <p:nvPr/>
        </p:nvSpPr>
        <p:spPr>
          <a:xfrm>
            <a:off x="5407724" y="3779748"/>
            <a:ext cx="218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Connections Diagram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24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16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Simulation Modelling</a:t>
            </a:r>
          </a:p>
        </p:txBody>
      </p:sp>
      <p:sp>
        <p:nvSpPr>
          <p:cNvPr id="5" name="Rounded Rectangle 5"/>
          <p:cNvSpPr/>
          <p:nvPr/>
        </p:nvSpPr>
        <p:spPr>
          <a:xfrm>
            <a:off x="7598221" y="220486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6" name="Rounded Rectangle 6"/>
          <p:cNvSpPr/>
          <p:nvPr/>
        </p:nvSpPr>
        <p:spPr>
          <a:xfrm>
            <a:off x="7596332" y="304181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7" name="Rounded Rectangle 7"/>
          <p:cNvSpPr/>
          <p:nvPr/>
        </p:nvSpPr>
        <p:spPr>
          <a:xfrm>
            <a:off x="7596332" y="3905910"/>
            <a:ext cx="1496277" cy="48721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7596331" y="4770006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9" name="Straight Arrow Connector 11"/>
          <p:cNvCxnSpPr/>
          <p:nvPr/>
        </p:nvCxnSpPr>
        <p:spPr>
          <a:xfrm flipH="1">
            <a:off x="8345638" y="2692074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2"/>
          <p:cNvCxnSpPr/>
          <p:nvPr/>
        </p:nvCxnSpPr>
        <p:spPr>
          <a:xfrm flipH="1">
            <a:off x="8344471" y="3529024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3"/>
          <p:cNvCxnSpPr/>
          <p:nvPr/>
        </p:nvCxnSpPr>
        <p:spPr>
          <a:xfrm>
            <a:off x="8344471" y="4393120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01"/>
          <p:cNvPicPr>
            <a:picLocks noChangeAspect="1"/>
          </p:cNvPicPr>
          <p:nvPr/>
        </p:nvPicPr>
        <p:blipFill rotWithShape="1">
          <a:blip r:embed="rId2"/>
          <a:srcRect r="43715" b="37214"/>
          <a:stretch/>
        </p:blipFill>
        <p:spPr>
          <a:xfrm>
            <a:off x="4499992" y="4725144"/>
            <a:ext cx="2664296" cy="1821876"/>
          </a:xfrm>
          <a:prstGeom prst="rect">
            <a:avLst/>
          </a:prstGeom>
        </p:spPr>
      </p:pic>
      <p:sp>
        <p:nvSpPr>
          <p:cNvPr id="13" name="Content Placeholder 1"/>
          <p:cNvSpPr txBox="1">
            <a:spLocks/>
          </p:cNvSpPr>
          <p:nvPr/>
        </p:nvSpPr>
        <p:spPr>
          <a:xfrm>
            <a:off x="107504" y="1511930"/>
            <a:ext cx="7476432" cy="479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“DE-first” approach, </a:t>
            </a:r>
            <a:r>
              <a:rPr lang="en-GB" dirty="0"/>
              <a:t>used in IPP4CPPS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Model and test entire system in DE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One class per </a:t>
            </a:r>
            <a:r>
              <a:rPr lang="en-US" dirty="0" err="1"/>
              <a:t>EComponent</a:t>
            </a:r>
            <a:r>
              <a:rPr lang="en-US" dirty="0"/>
              <a:t>, both DE and (abstract) CT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Use Ether pattern to connect classes if necessary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Move to multi-model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One project per </a:t>
            </a:r>
            <a:r>
              <a:rPr lang="en-US" dirty="0" err="1"/>
              <a:t>EComponent</a:t>
            </a:r>
            <a:r>
              <a:rPr lang="en-US" dirty="0"/>
              <a:t> (link class definition)</a:t>
            </a:r>
          </a:p>
          <a:p>
            <a:pPr marL="1085850" lvl="2">
              <a:buFont typeface="Arial" charset="0"/>
              <a:buChar char="•"/>
            </a:pPr>
            <a:r>
              <a:rPr lang="en-US" dirty="0"/>
              <a:t>Export FMUs</a:t>
            </a:r>
          </a:p>
          <a:p>
            <a:endParaRPr lang="en-GB" dirty="0"/>
          </a:p>
        </p:txBody>
      </p:sp>
      <p:pic>
        <p:nvPicPr>
          <p:cNvPr id="14" name="Picture 94"/>
          <p:cNvPicPr>
            <a:picLocks noChangeAspect="1"/>
          </p:cNvPicPr>
          <p:nvPr/>
        </p:nvPicPr>
        <p:blipFill rotWithShape="1">
          <a:blip r:embed="rId3"/>
          <a:srcRect l="19865" r="21892" b="42893"/>
          <a:stretch/>
        </p:blipFill>
        <p:spPr>
          <a:xfrm>
            <a:off x="683568" y="4365104"/>
            <a:ext cx="2512932" cy="1709979"/>
          </a:xfrm>
          <a:prstGeom prst="rect">
            <a:avLst/>
          </a:prstGeom>
        </p:spPr>
      </p:pic>
      <p:pic>
        <p:nvPicPr>
          <p:cNvPr id="15" name="Picture 95"/>
          <p:cNvPicPr>
            <a:picLocks noChangeAspect="1"/>
          </p:cNvPicPr>
          <p:nvPr/>
        </p:nvPicPr>
        <p:blipFill rotWithShape="1">
          <a:blip r:embed="rId2"/>
          <a:srcRect r="43715" b="37214"/>
          <a:stretch/>
        </p:blipFill>
        <p:spPr>
          <a:xfrm>
            <a:off x="3995936" y="4365104"/>
            <a:ext cx="2664296" cy="1821876"/>
          </a:xfrm>
          <a:prstGeom prst="rect">
            <a:avLst/>
          </a:prstGeom>
        </p:spPr>
      </p:pic>
      <p:sp>
        <p:nvSpPr>
          <p:cNvPr id="16" name="Right Arrow 99"/>
          <p:cNvSpPr/>
          <p:nvPr/>
        </p:nvSpPr>
        <p:spPr>
          <a:xfrm>
            <a:off x="3347864" y="5013176"/>
            <a:ext cx="504056" cy="28803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04"/>
          <p:cNvSpPr txBox="1"/>
          <p:nvPr/>
        </p:nvSpPr>
        <p:spPr>
          <a:xfrm>
            <a:off x="323528" y="42210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</a:t>
            </a:r>
          </a:p>
        </p:txBody>
      </p:sp>
      <p:sp>
        <p:nvSpPr>
          <p:cNvPr id="18" name="TextBox 105"/>
          <p:cNvSpPr txBox="1"/>
          <p:nvPr/>
        </p:nvSpPr>
        <p:spPr>
          <a:xfrm>
            <a:off x="3635896" y="422108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49886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Space Exploration</a:t>
            </a: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10" y="2959160"/>
            <a:ext cx="1459828" cy="1459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4" y="980728"/>
            <a:ext cx="1423212" cy="1472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5" y="2577637"/>
            <a:ext cx="1423214" cy="1472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193942"/>
            <a:ext cx="1435743" cy="1485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63" y="1340768"/>
            <a:ext cx="1467775" cy="1467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525413"/>
            <a:ext cx="3911080" cy="343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https://upload.wikimedia.org/wikipedia/commons/e/e2/PareoEfficientFrontier1024x10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07" y="2852936"/>
            <a:ext cx="2201817" cy="22018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38355" y="1282749"/>
            <a:ext cx="26307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Exhaustive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Taguchi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Space Culling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Genetic Methods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923928" y="1484784"/>
            <a:ext cx="1944216" cy="852970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Explore?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923928" y="3356992"/>
            <a:ext cx="1944216" cy="852970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Assess?</a:t>
            </a:r>
          </a:p>
        </p:txBody>
      </p:sp>
      <p:grpSp>
        <p:nvGrpSpPr>
          <p:cNvPr id="15" name="Group 9"/>
          <p:cNvGrpSpPr/>
          <p:nvPr/>
        </p:nvGrpSpPr>
        <p:grpSpPr>
          <a:xfrm>
            <a:off x="323528" y="5021147"/>
            <a:ext cx="2040539" cy="1558954"/>
            <a:chOff x="421055" y="1889367"/>
            <a:chExt cx="2040539" cy="1558954"/>
          </a:xfrm>
        </p:grpSpPr>
        <p:sp>
          <p:nvSpPr>
            <p:cNvPr id="16" name="CustomShape 4"/>
            <p:cNvSpPr/>
            <p:nvPr/>
          </p:nvSpPr>
          <p:spPr>
            <a:xfrm>
              <a:off x="421055" y="1889367"/>
              <a:ext cx="2040539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DSE Driver</a:t>
              </a:r>
              <a:endParaRPr dirty="0"/>
            </a:p>
          </p:txBody>
        </p:sp>
        <p:sp>
          <p:nvSpPr>
            <p:cNvPr id="17" name="Rectangle 44"/>
            <p:cNvSpPr/>
            <p:nvPr/>
          </p:nvSpPr>
          <p:spPr>
            <a:xfrm>
              <a:off x="421055" y="2334854"/>
              <a:ext cx="2038643" cy="1113467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Simulation parameters, control of process</a:t>
              </a:r>
            </a:p>
          </p:txBody>
        </p:sp>
      </p:grpSp>
      <p:grpSp>
        <p:nvGrpSpPr>
          <p:cNvPr id="18" name="Group 2"/>
          <p:cNvGrpSpPr/>
          <p:nvPr/>
        </p:nvGrpSpPr>
        <p:grpSpPr>
          <a:xfrm>
            <a:off x="2498830" y="5013176"/>
            <a:ext cx="2038644" cy="1558954"/>
            <a:chOff x="2596357" y="1881396"/>
            <a:chExt cx="2038644" cy="1558954"/>
          </a:xfrm>
        </p:grpSpPr>
        <p:sp>
          <p:nvSpPr>
            <p:cNvPr id="19" name="CustomShape 6"/>
            <p:cNvSpPr/>
            <p:nvPr/>
          </p:nvSpPr>
          <p:spPr>
            <a:xfrm>
              <a:off x="2596357" y="1881396"/>
              <a:ext cx="2038643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Objective Evaluator</a:t>
              </a:r>
              <a:endParaRPr dirty="0"/>
            </a:p>
          </p:txBody>
        </p:sp>
        <p:sp>
          <p:nvSpPr>
            <p:cNvPr id="20" name="Rectangle 51"/>
            <p:cNvSpPr/>
            <p:nvPr/>
          </p:nvSpPr>
          <p:spPr>
            <a:xfrm>
              <a:off x="2596358" y="2326883"/>
              <a:ext cx="2038643" cy="1113467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Objective measures and constraint satisfaction from raw simulation results </a:t>
              </a:r>
            </a:p>
          </p:txBody>
        </p:sp>
      </p:grpSp>
      <p:grpSp>
        <p:nvGrpSpPr>
          <p:cNvPr id="21" name="Group 5"/>
          <p:cNvGrpSpPr/>
          <p:nvPr/>
        </p:nvGrpSpPr>
        <p:grpSpPr>
          <a:xfrm>
            <a:off x="4669248" y="5021148"/>
            <a:ext cx="2038644" cy="1549787"/>
            <a:chOff x="4766775" y="1889368"/>
            <a:chExt cx="2038644" cy="1549787"/>
          </a:xfrm>
        </p:grpSpPr>
        <p:sp>
          <p:nvSpPr>
            <p:cNvPr id="22" name="CustomShape 7"/>
            <p:cNvSpPr/>
            <p:nvPr/>
          </p:nvSpPr>
          <p:spPr>
            <a:xfrm>
              <a:off x="4766775" y="1889368"/>
              <a:ext cx="2038643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Ranking</a:t>
              </a:r>
              <a:endParaRPr dirty="0"/>
            </a:p>
          </p:txBody>
        </p:sp>
        <p:sp>
          <p:nvSpPr>
            <p:cNvPr id="23" name="Rectangle 52"/>
            <p:cNvSpPr/>
            <p:nvPr/>
          </p:nvSpPr>
          <p:spPr>
            <a:xfrm>
              <a:off x="4766776" y="2325688"/>
              <a:ext cx="2038643" cy="1113467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Ranking designs according to objective values</a:t>
              </a:r>
            </a:p>
          </p:txBody>
        </p:sp>
      </p:grpSp>
      <p:grpSp>
        <p:nvGrpSpPr>
          <p:cNvPr id="24" name="Group 8"/>
          <p:cNvGrpSpPr/>
          <p:nvPr/>
        </p:nvGrpSpPr>
        <p:grpSpPr>
          <a:xfrm>
            <a:off x="6837248" y="5020161"/>
            <a:ext cx="2038643" cy="1542835"/>
            <a:chOff x="6934775" y="1888381"/>
            <a:chExt cx="2038643" cy="1542835"/>
          </a:xfrm>
        </p:grpSpPr>
        <p:sp>
          <p:nvSpPr>
            <p:cNvPr id="25" name="CustomShape 12"/>
            <p:cNvSpPr/>
            <p:nvPr/>
          </p:nvSpPr>
          <p:spPr>
            <a:xfrm>
              <a:off x="6937193" y="1888381"/>
              <a:ext cx="2035122" cy="436320"/>
            </a:xfrm>
            <a:prstGeom prst="rect">
              <a:avLst/>
            </a:prstGeom>
            <a:gradFill>
              <a:gsLst>
                <a:gs pos="0">
                  <a:srgbClr val="397BCA"/>
                </a:gs>
                <a:gs pos="50000">
                  <a:srgbClr val="2E5F99"/>
                </a:gs>
                <a:gs pos="100000">
                  <a:srgbClr val="397BCA"/>
                </a:gs>
              </a:gsLst>
              <a:lin ang="16200000"/>
            </a:gradFill>
            <a:ln w="9360">
              <a:solidFill>
                <a:srgbClr val="4A7EBB"/>
              </a:solidFill>
              <a:round/>
            </a:ln>
            <a:effectLst/>
          </p:spPr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DejaVu Sans"/>
                </a:rPr>
                <a:t> Presentation</a:t>
              </a:r>
              <a:endParaRPr dirty="0"/>
            </a:p>
          </p:txBody>
        </p:sp>
        <p:sp>
          <p:nvSpPr>
            <p:cNvPr id="26" name="Rectangle 53"/>
            <p:cNvSpPr/>
            <p:nvPr/>
          </p:nvSpPr>
          <p:spPr>
            <a:xfrm>
              <a:off x="6934775" y="2317749"/>
              <a:ext cx="2038643" cy="1113467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Display of results and search progress to the user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377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18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Example DSE Analysis</a:t>
            </a:r>
          </a:p>
        </p:txBody>
      </p:sp>
      <p:pic>
        <p:nvPicPr>
          <p:cNvPr id="6" name="paret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17" y="1513175"/>
            <a:ext cx="7679160" cy="4319885"/>
          </a:xfrm>
          <a:prstGeom prst="rect">
            <a:avLst/>
          </a:prstGeom>
        </p:spPr>
      </p:pic>
      <p:sp>
        <p:nvSpPr>
          <p:cNvPr id="7" name="Rounded Rectangle 5"/>
          <p:cNvSpPr/>
          <p:nvPr/>
        </p:nvSpPr>
        <p:spPr>
          <a:xfrm>
            <a:off x="7598221" y="220486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 Engineering</a:t>
            </a:r>
          </a:p>
        </p:txBody>
      </p:sp>
      <p:sp>
        <p:nvSpPr>
          <p:cNvPr id="8" name="Rounded Rectangle 6"/>
          <p:cNvSpPr/>
          <p:nvPr/>
        </p:nvSpPr>
        <p:spPr>
          <a:xfrm>
            <a:off x="7596332" y="3041814"/>
            <a:ext cx="1498611" cy="487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Architectural Modelling</a:t>
            </a:r>
          </a:p>
        </p:txBody>
      </p:sp>
      <p:sp>
        <p:nvSpPr>
          <p:cNvPr id="9" name="Rounded Rectangle 7"/>
          <p:cNvSpPr/>
          <p:nvPr/>
        </p:nvSpPr>
        <p:spPr>
          <a:xfrm>
            <a:off x="7596332" y="3905910"/>
            <a:ext cx="1496277" cy="4872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Simulation Modelling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596331" y="4770006"/>
            <a:ext cx="1496277" cy="4872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Analysis</a:t>
            </a:r>
          </a:p>
        </p:txBody>
      </p:sp>
      <p:cxnSp>
        <p:nvCxnSpPr>
          <p:cNvPr id="11" name="Straight Arrow Connector 11"/>
          <p:cNvCxnSpPr/>
          <p:nvPr/>
        </p:nvCxnSpPr>
        <p:spPr>
          <a:xfrm flipH="1">
            <a:off x="8345638" y="2692074"/>
            <a:ext cx="1889" cy="34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2"/>
          <p:cNvCxnSpPr/>
          <p:nvPr/>
        </p:nvCxnSpPr>
        <p:spPr>
          <a:xfrm flipH="1">
            <a:off x="8344471" y="3529024"/>
            <a:ext cx="1167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"/>
          <p:cNvCxnSpPr/>
          <p:nvPr/>
        </p:nvCxnSpPr>
        <p:spPr>
          <a:xfrm>
            <a:off x="8344471" y="4393120"/>
            <a:ext cx="0" cy="376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5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 foundations developed for</a:t>
            </a:r>
          </a:p>
          <a:p>
            <a:pPr lvl="1"/>
            <a:r>
              <a:rPr lang="en-GB" dirty="0"/>
              <a:t>SysML </a:t>
            </a:r>
          </a:p>
          <a:p>
            <a:pPr lvl="1"/>
            <a:r>
              <a:rPr lang="en-GB" dirty="0"/>
              <a:t>VDM-RT</a:t>
            </a:r>
          </a:p>
          <a:p>
            <a:pPr lvl="1"/>
            <a:r>
              <a:rPr lang="en-GB" dirty="0"/>
              <a:t>Modelica</a:t>
            </a:r>
          </a:p>
          <a:p>
            <a:pPr lvl="1"/>
            <a:r>
              <a:rPr lang="en-GB" dirty="0"/>
              <a:t>FMI</a:t>
            </a:r>
          </a:p>
          <a:p>
            <a:r>
              <a:rPr lang="en-GB" dirty="0"/>
              <a:t>SysML CPS profile defined</a:t>
            </a:r>
          </a:p>
          <a:p>
            <a:pPr lvl="1"/>
            <a:r>
              <a:rPr lang="en-GB" dirty="0"/>
              <a:t>Architecture Structure Diagram</a:t>
            </a:r>
          </a:p>
          <a:p>
            <a:pPr lvl="1"/>
            <a:r>
              <a:rPr lang="en-GB" dirty="0"/>
              <a:t>Connections Diagram</a:t>
            </a:r>
          </a:p>
          <a:p>
            <a:pPr lvl="1"/>
            <a:r>
              <a:rPr lang="en-GB" dirty="0"/>
              <a:t>Design Space Exploration Diagram</a:t>
            </a:r>
          </a:p>
          <a:p>
            <a:pPr lvl="1"/>
            <a:r>
              <a:rPr lang="en-GB" dirty="0"/>
              <a:t>Support for units in the exported model descriptions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Co-Simulation Foundations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242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GB" dirty="0"/>
              <a:t>Systems of interacting systems</a:t>
            </a:r>
          </a:p>
          <a:p>
            <a:pPr marL="661988" lvl="1" indent="-381000"/>
            <a:r>
              <a:rPr lang="en-GB" dirty="0"/>
              <a:t>Computing elements</a:t>
            </a:r>
          </a:p>
          <a:p>
            <a:pPr marL="661988" lvl="1" indent="-381000"/>
            <a:r>
              <a:rPr lang="en-GB" dirty="0"/>
              <a:t>Physical elements</a:t>
            </a:r>
          </a:p>
          <a:p>
            <a:pPr marL="661988" lvl="1" indent="-381000"/>
            <a:r>
              <a:rPr lang="en-GB" dirty="0"/>
              <a:t>Human interactions</a:t>
            </a:r>
          </a:p>
          <a:p>
            <a:pPr marL="381000" indent="-381000"/>
            <a:r>
              <a:rPr lang="en-GB" dirty="0"/>
              <a:t>Complex, networked character</a:t>
            </a:r>
          </a:p>
          <a:p>
            <a:pPr marL="381000" indent="-381000"/>
            <a:r>
              <a:rPr lang="en-GB" dirty="0"/>
              <a:t>Distributed control</a:t>
            </a:r>
          </a:p>
          <a:p>
            <a:pPr marL="381000" indent="-381000"/>
            <a:r>
              <a:rPr lang="en-GB" dirty="0"/>
              <a:t>Error detection and recovery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Cyber-Physical System?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/>
          <a:srcRect l="48881" r="9290"/>
          <a:stretch/>
        </p:blipFill>
        <p:spPr>
          <a:xfrm>
            <a:off x="6158657" y="3099977"/>
            <a:ext cx="2877840" cy="2417255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56" y="1367914"/>
            <a:ext cx="2948263" cy="20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47" y="5006407"/>
            <a:ext cx="2923408" cy="1876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849591"/>
            <a:ext cx="3271759" cy="217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56" y="5156689"/>
            <a:ext cx="2877840" cy="17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1665184"/>
            <a:ext cx="8928100" cy="448965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20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Semantics using UTP</a:t>
            </a:r>
          </a:p>
        </p:txBody>
      </p:sp>
    </p:spTree>
    <p:extLst>
      <p:ext uri="{BB962C8B-B14F-4D97-AF65-F5344CB8AC3E}">
        <p14:creationId xmlns:p14="http://schemas.microsoft.com/office/powerpoint/2010/main" val="19275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21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Underlying Unified Semantics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68760"/>
            <a:ext cx="5843725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22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INTO-CPS SysML CPS Profile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9512" y="11967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/>
              <a:t>Three-tank Water Tank : INTO-CPS technology</a:t>
            </a:r>
          </a:p>
          <a:p>
            <a:pPr lvl="1"/>
            <a:r>
              <a:rPr lang="en-GB" sz="2000" dirty="0"/>
              <a:t>Design architecture using INTO-CPS profile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24128" y="2286446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Architecture Structure Diagram comprised of three subsystems, corresponding to the three </a:t>
            </a:r>
            <a:r>
              <a:rPr lang="en-GB"/>
              <a:t>FMU models in the multi-model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652120" y="2286446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Connections Diagram shows the connections between the different subsystems, and also their </a:t>
            </a:r>
            <a:r>
              <a:rPr lang="en-GB"/>
              <a:t>internal connections.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5453759" cy="2376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710705"/>
            <a:ext cx="6309086" cy="27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23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Views in the </a:t>
            </a:r>
            <a:r>
              <a:rPr lang="en-GB" dirty="0" err="1"/>
              <a:t>SysML</a:t>
            </a:r>
            <a:r>
              <a:rPr lang="en-GB" dirty="0"/>
              <a:t> Profile</a:t>
            </a:r>
          </a:p>
        </p:txBody>
      </p:sp>
      <p:pic>
        <p:nvPicPr>
          <p:cNvPr id="6" name="Image 290"/>
          <p:cNvPicPr/>
          <p:nvPr/>
        </p:nvPicPr>
        <p:blipFill>
          <a:blip r:embed="rId2"/>
          <a:stretch>
            <a:fillRect/>
          </a:stretch>
        </p:blipFill>
        <p:spPr>
          <a:xfrm>
            <a:off x="5480114" y="3246710"/>
            <a:ext cx="3628390" cy="3422650"/>
          </a:xfrm>
          <a:prstGeom prst="rect">
            <a:avLst/>
          </a:prstGeom>
        </p:spPr>
      </p:pic>
      <p:pic>
        <p:nvPicPr>
          <p:cNvPr id="7" name="Image 303"/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4106763"/>
            <a:ext cx="4286250" cy="1914525"/>
          </a:xfrm>
          <a:prstGeom prst="rect">
            <a:avLst/>
          </a:prstGeom>
        </p:spPr>
      </p:pic>
      <p:pic>
        <p:nvPicPr>
          <p:cNvPr id="8" name="Image 292"/>
          <p:cNvPicPr/>
          <p:nvPr/>
        </p:nvPicPr>
        <p:blipFill>
          <a:blip r:embed="rId4"/>
          <a:stretch>
            <a:fillRect/>
          </a:stretch>
        </p:blipFill>
        <p:spPr>
          <a:xfrm>
            <a:off x="5985842" y="1287822"/>
            <a:ext cx="3122662" cy="1800855"/>
          </a:xfrm>
          <a:prstGeom prst="rect">
            <a:avLst/>
          </a:prstGeom>
        </p:spPr>
      </p:pic>
      <p:pic>
        <p:nvPicPr>
          <p:cNvPr id="5" name="Image 30"/>
          <p:cNvPicPr/>
          <p:nvPr/>
        </p:nvPicPr>
        <p:blipFill>
          <a:blip r:embed="rId5"/>
          <a:stretch>
            <a:fillRect/>
          </a:stretch>
        </p:blipFill>
        <p:spPr>
          <a:xfrm>
            <a:off x="-35962" y="1556792"/>
            <a:ext cx="602180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24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Cloud: Condor Exhaustive Search</a:t>
            </a:r>
            <a:endParaRPr lang="en-GB" dirty="0"/>
          </a:p>
        </p:txBody>
      </p:sp>
      <p:pic>
        <p:nvPicPr>
          <p:cNvPr id="5" name="Picture 6"/>
          <p:cNvPicPr/>
          <p:nvPr/>
        </p:nvPicPr>
        <p:blipFill>
          <a:blip r:embed="rId2"/>
          <a:stretch/>
        </p:blipFill>
        <p:spPr>
          <a:xfrm>
            <a:off x="-183960" y="1543664"/>
            <a:ext cx="9142920" cy="4644360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3479400" y="5231864"/>
            <a:ext cx="5420160" cy="12934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Straggler handling: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return results when 80% of simulations complete or time &gt; timeout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4512600" y="3705824"/>
            <a:ext cx="521280" cy="5569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4"/>
          <p:cNvSpPr/>
          <p:nvPr/>
        </p:nvSpPr>
        <p:spPr>
          <a:xfrm>
            <a:off x="5046840" y="3972944"/>
            <a:ext cx="1091520" cy="1239840"/>
          </a:xfrm>
          <a:custGeom>
            <a:avLst/>
            <a:gdLst/>
            <a:ahLst/>
            <a:cxnLst/>
            <a:rect l="l" t="t" r="r" b="b"/>
            <a:pathLst>
              <a:path w="1092530" h="1240971">
                <a:moveTo>
                  <a:pt x="0" y="0"/>
                </a:moveTo>
                <a:cubicBezTo>
                  <a:pt x="280060" y="62840"/>
                  <a:pt x="560120" y="125680"/>
                  <a:pt x="742208" y="332509"/>
                </a:cubicBezTo>
                <a:cubicBezTo>
                  <a:pt x="924296" y="539338"/>
                  <a:pt x="1026226" y="1089561"/>
                  <a:pt x="1092530" y="1240971"/>
                </a:cubicBezTo>
              </a:path>
            </a:pathLst>
          </a:cu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001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Industrial Case Studies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25</a:t>
            </a:fld>
            <a:endParaRPr lang="da-DK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9404"/>
            <a:ext cx="8086382" cy="53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188640"/>
            <a:ext cx="7632848" cy="710173"/>
          </a:xfrm>
        </p:spPr>
        <p:txBody>
          <a:bodyPr/>
          <a:lstStyle/>
          <a:p>
            <a:r>
              <a:rPr lang="en-GB"/>
              <a:t>Industrial Follower </a:t>
            </a:r>
            <a:r>
              <a:rPr lang="en-GB" dirty="0"/>
              <a:t>Group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7504" y="836712"/>
            <a:ext cx="3024336" cy="5760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AGCO, Denmark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Airbus, UK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Alcatel Lucent, Ireland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Almende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Netherlands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Alten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Sweden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Altran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UK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Andritz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Hydro, Austria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Bachmann Electronic, Netherlands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Bakker-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Sliedrecht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Bang&amp;Olufsen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Consult, Romania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Beumer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Bombardier, Germany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Bosch, Germany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Carrier,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France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CCFE, UK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CeTIM</a:t>
            </a:r>
            <a:r>
              <a:rPr lang="en-GB" sz="1200" dirty="0">
                <a:solidFill>
                  <a:sysClr val="windowText" lastClr="000000"/>
                </a:solidFill>
              </a:rPr>
              <a:t>, 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Chemring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Technology, UK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Conpleks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Innovation, Denmark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Continental, Romania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Critical Software, Portugal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Daimler, Germany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Danish Aviation,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Dassault</a:t>
            </a:r>
            <a:r>
              <a:rPr lang="en-GB" sz="1200" dirty="0">
                <a:solidFill>
                  <a:sysClr val="windowText" lastClr="000000"/>
                </a:solidFill>
              </a:rPr>
              <a:t> Aviation, France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Delphi, Poland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endParaRPr lang="en-GB" sz="1200" dirty="0">
              <a:solidFill>
                <a:sysClr val="windowText" lastClr="00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03848" y="692696"/>
            <a:ext cx="3168352" cy="554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defTabSz="914400">
              <a:spcBef>
                <a:spcPct val="20000"/>
              </a:spcBef>
              <a:defRPr/>
            </a:pPr>
            <a:r>
              <a:rPr lang="en-GB" sz="1200">
                <a:solidFill>
                  <a:sysClr val="windowText" lastClr="000000"/>
                </a:solidFill>
              </a:rPr>
              <a:t>Denso Corporation, Japan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Dredging International, Belgium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DSTL, UK 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EDF, France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Enginsoft</a:t>
            </a:r>
            <a:r>
              <a:rPr lang="en-GB" sz="1200" dirty="0">
                <a:solidFill>
                  <a:sysClr val="windowText" lastClr="000000"/>
                </a:solidFill>
              </a:rPr>
              <a:t>, Italy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European Space Agency, Netherlands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Fortiss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Germany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Goodrich, UK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Grundfos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GN Resound, Denmark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HADATAP, Poland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Holonix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Italy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HMF,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Huisman Equipment,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IBM, Israel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IBM, Finland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Ikergune</a:t>
            </a:r>
            <a:r>
              <a:rPr lang="en-GB" sz="1200" dirty="0">
                <a:solidFill>
                  <a:sysClr val="windowText" lastClr="000000"/>
                </a:solidFill>
              </a:rPr>
              <a:t>, Spain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Inestec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Portugal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Irmato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ISMB, Italy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Jaguar, UK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John Deere, Germany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JNE </a:t>
            </a:r>
            <a:r>
              <a:rPr lang="en-GB" sz="1200" dirty="0" err="1">
                <a:solidFill>
                  <a:sysClr val="windowText" lastClr="000000"/>
                </a:solidFill>
              </a:rPr>
              <a:t>Systech</a:t>
            </a:r>
            <a:r>
              <a:rPr lang="en-GB" sz="1200" dirty="0">
                <a:solidFill>
                  <a:sysClr val="windowText" lastClr="000000"/>
                </a:solidFill>
              </a:rPr>
              <a:t>, Korea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MAN Diesel &amp; Turbo, Denmark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MFAtech</a:t>
            </a:r>
            <a:r>
              <a:rPr lang="en-GB" sz="1200" dirty="0">
                <a:solidFill>
                  <a:sysClr val="windowText" lastClr="000000"/>
                </a:solidFill>
              </a:rPr>
              <a:t>, UK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NII, Japan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Nupark</a:t>
            </a:r>
            <a:r>
              <a:rPr lang="en-GB" sz="1200" dirty="0">
                <a:solidFill>
                  <a:sysClr val="windowText" lastClr="000000"/>
                </a:solidFill>
              </a:rPr>
              <a:t> </a:t>
            </a:r>
            <a:r>
              <a:rPr lang="en-GB" sz="1200" dirty="0" err="1">
                <a:solidFill>
                  <a:sysClr val="windowText" lastClr="000000"/>
                </a:solidFill>
              </a:rPr>
              <a:t>Accelerace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Odego</a:t>
            </a:r>
            <a:r>
              <a:rPr lang="en-GB" sz="1200" dirty="0">
                <a:solidFill>
                  <a:sysClr val="windowText" lastClr="000000"/>
                </a:solidFill>
              </a:rPr>
              <a:t>, Germany</a:t>
            </a:r>
          </a:p>
          <a:p>
            <a:pPr defTabSz="914400">
              <a:spcBef>
                <a:spcPct val="20000"/>
              </a:spcBef>
              <a:defRPr/>
            </a:pPr>
            <a:endParaRPr lang="en-GB" sz="1200" dirty="0">
              <a:solidFill>
                <a:sysClr val="windowText" lastClr="0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00192" y="692696"/>
            <a:ext cx="3024336" cy="5544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OFFIS, Germany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Omflow</a:t>
            </a:r>
            <a:r>
              <a:rPr lang="en-GB" sz="1200" dirty="0">
                <a:solidFill>
                  <a:sysClr val="windowText" lastClr="000000"/>
                </a:solidFill>
              </a:rPr>
              <a:t>, UK</a:t>
            </a:r>
          </a:p>
          <a:p>
            <a:pPr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ONERA, France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Oticon</a:t>
            </a:r>
            <a:r>
              <a:rPr lang="en-GB" sz="1200" dirty="0">
                <a:solidFill>
                  <a:sysClr val="windowText" lastClr="000000"/>
                </a:solidFill>
              </a:rPr>
              <a:t>, Denmark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Phillips MRI, Netherlands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PLM Consult, Denmark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Polar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Electro, Switzerland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Postech</a:t>
            </a:r>
            <a:r>
              <a:rPr lang="en-GB" sz="1200" dirty="0">
                <a:solidFill>
                  <a:sysClr val="windowText" lastClr="000000"/>
                </a:solidFill>
              </a:rPr>
              <a:t>, South Korea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Prime Solutions Group, USA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Projectglobe.com</a:t>
            </a:r>
            <a:r>
              <a:rPr lang="en-GB" sz="1200" dirty="0">
                <a:solidFill>
                  <a:sysClr val="windowText" lastClr="000000"/>
                </a:solidFill>
              </a:rPr>
              <a:t>, UK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Rockwell-Collins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lang="en-GB" sz="1200" dirty="0">
                <a:solidFill>
                  <a:sysClr val="windowText" lastClr="000000"/>
                </a:solidFill>
              </a:rPr>
              <a:t>France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Rolls-Royce, UK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Saab, Sweden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Santer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Reply,</a:t>
            </a:r>
            <a:r>
              <a:rPr kumimoji="0" lang="en-GB" sz="12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Italy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Seluxit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Siemens, </a:t>
            </a:r>
            <a:r>
              <a:rPr lang="en-GB" sz="1200" dirty="0">
                <a:solidFill>
                  <a:sysClr val="windowText" lastClr="000000"/>
                </a:solidFill>
              </a:rPr>
              <a:t>Sweden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Synelixis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Solutions,Greece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Syntell</a:t>
            </a:r>
            <a:r>
              <a:rPr lang="en-GB" sz="1200" dirty="0">
                <a:solidFill>
                  <a:sysClr val="windowText" lastClr="000000"/>
                </a:solidFill>
              </a:rPr>
              <a:t>, Sweden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TailSiT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Austria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Tecnalia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Spain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Terma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lang="en-GB" sz="1200" dirty="0">
                <a:solidFill>
                  <a:sysClr val="windowText" lastClr="000000"/>
                </a:solidFill>
              </a:rPr>
              <a:t>Denmark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Thalès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R&amp;T, </a:t>
            </a:r>
            <a:r>
              <a:rPr lang="en-GB" sz="1200" dirty="0">
                <a:solidFill>
                  <a:sysClr val="windowText" lastClr="000000"/>
                </a:solidFill>
              </a:rPr>
              <a:t>Germany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TTTech</a:t>
            </a:r>
            <a:r>
              <a:rPr lang="en-GB" sz="1200" dirty="0">
                <a:solidFill>
                  <a:sysClr val="windowText" lastClr="000000"/>
                </a:solidFill>
              </a:rPr>
              <a:t>, Austria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 err="1">
                <a:solidFill>
                  <a:sysClr val="windowText" lastClr="000000"/>
                </a:solidFill>
              </a:rPr>
              <a:t>thyssenkrupp</a:t>
            </a:r>
            <a:r>
              <a:rPr lang="en-GB" sz="1200" dirty="0">
                <a:solidFill>
                  <a:sysClr val="windowText" lastClr="000000"/>
                </a:solidFill>
              </a:rPr>
              <a:t> Marine Systems, Germany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lang="en-GB" sz="1200" dirty="0">
                <a:solidFill>
                  <a:sysClr val="windowText" lastClr="000000"/>
                </a:solidFill>
              </a:rPr>
              <a:t>UTC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Aerospace, UK 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Vesta System, France</a:t>
            </a:r>
          </a:p>
          <a:p>
            <a:pPr lvl="0" defTabSz="914400">
              <a:spcBef>
                <a:spcPct val="20000"/>
              </a:spcBef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West Consulting, </a:t>
            </a:r>
            <a:r>
              <a:rPr lang="en-GB" sz="1200" dirty="0">
                <a:solidFill>
                  <a:sysClr val="windowText" lastClr="000000"/>
                </a:solidFill>
              </a:rPr>
              <a:t>Netherlands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 total</a:t>
            </a: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</a:t>
            </a:r>
            <a:r>
              <a:rPr lang="en-GB" sz="1200" b="1" noProof="0">
                <a:solidFill>
                  <a:sysClr val="windowText" lastClr="000000"/>
                </a:solidFill>
              </a:rPr>
              <a:t>80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131840" y="980728"/>
            <a:ext cx="0" cy="5688632"/>
          </a:xfrm>
          <a:prstGeom prst="line">
            <a:avLst/>
          </a:prstGeom>
          <a:ln>
            <a:solidFill>
              <a:srgbClr val="0093D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56176" y="1052736"/>
            <a:ext cx="0" cy="5616624"/>
          </a:xfrm>
          <a:prstGeom prst="line">
            <a:avLst/>
          </a:prstGeom>
          <a:ln>
            <a:solidFill>
              <a:srgbClr val="0093D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z="1100" smtClean="0"/>
              <a:pPr>
                <a:defRPr/>
              </a:pPr>
              <a:t>26</a:t>
            </a:fld>
            <a:endParaRPr lang="da-DK" sz="1100"/>
          </a:p>
        </p:txBody>
      </p:sp>
    </p:spTree>
    <p:extLst>
      <p:ext uri="{BB962C8B-B14F-4D97-AF65-F5344CB8AC3E}">
        <p14:creationId xmlns:p14="http://schemas.microsoft.com/office/powerpoint/2010/main" val="187565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Purposes</a:t>
            </a:r>
          </a:p>
          <a:p>
            <a:r>
              <a:rPr lang="en-GB" dirty="0"/>
              <a:t>Maintain and develop further software that was created in the project</a:t>
            </a:r>
          </a:p>
          <a:p>
            <a:r>
              <a:rPr lang="en-GB" dirty="0"/>
              <a:t>Enable the widespread use of the software through open source licenses </a:t>
            </a:r>
          </a:p>
          <a:p>
            <a:r>
              <a:rPr lang="en-GB" dirty="0"/>
              <a:t>Promote its usage in academic and industrial settings</a:t>
            </a:r>
          </a:p>
          <a:p>
            <a:r>
              <a:rPr lang="en-GB" dirty="0"/>
              <a:t>Allow members to steer direction of development and incorporate software into products </a:t>
            </a:r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27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INTO-CPS Association Created</a:t>
            </a:r>
          </a:p>
        </p:txBody>
      </p:sp>
    </p:spTree>
    <p:extLst>
      <p:ext uri="{BB962C8B-B14F-4D97-AF65-F5344CB8AC3E}">
        <p14:creationId xmlns:p14="http://schemas.microsoft.com/office/powerpoint/2010/main" val="202317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28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INTO-CPS </a:t>
            </a:r>
            <a:r>
              <a:rPr lang="de-DE" dirty="0" err="1"/>
              <a:t>Association</a:t>
            </a:r>
            <a:r>
              <a:rPr lang="de-DE" dirty="0"/>
              <a:t> </a:t>
            </a:r>
            <a:r>
              <a:rPr lang="de-DE"/>
              <a:t>- </a:t>
            </a:r>
            <a:r>
              <a:rPr lang="de-DE" dirty="0" err="1"/>
              <a:t>T</a:t>
            </a:r>
            <a:r>
              <a:rPr lang="de-DE"/>
              <a:t>echnologies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368159" y="1663640"/>
            <a:ext cx="3888432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 err="1"/>
              <a:t>SysML</a:t>
            </a:r>
            <a:r>
              <a:rPr lang="de-DE" b="1" dirty="0"/>
              <a:t> </a:t>
            </a:r>
            <a:r>
              <a:rPr lang="de-DE" b="1" dirty="0" err="1"/>
              <a:t>profile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Abstract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Builds</a:t>
            </a:r>
            <a:r>
              <a:rPr lang="de-DE" dirty="0"/>
              <a:t> on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Modelio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(Open Source)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Export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multi-models </a:t>
            </a:r>
            <a:r>
              <a:rPr lang="de-DE" dirty="0" err="1"/>
              <a:t>and</a:t>
            </a:r>
            <a:r>
              <a:rPr lang="de-DE" dirty="0"/>
              <a:t> DSE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Traceability</a:t>
            </a:r>
            <a:r>
              <a:rPr lang="de-DE" dirty="0"/>
              <a:t> </a:t>
            </a:r>
            <a:r>
              <a:rPr lang="de-DE" dirty="0" err="1"/>
              <a:t>support</a:t>
            </a:r>
            <a:endParaRPr lang="de-DE" dirty="0"/>
          </a:p>
        </p:txBody>
      </p:sp>
      <p:sp>
        <p:nvSpPr>
          <p:cNvPr id="6" name="Textfeld 6"/>
          <p:cNvSpPr txBox="1"/>
          <p:nvPr/>
        </p:nvSpPr>
        <p:spPr>
          <a:xfrm>
            <a:off x="4788023" y="1658631"/>
            <a:ext cx="3888432" cy="1477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Co-Simulation Orchestration </a:t>
            </a:r>
            <a:r>
              <a:rPr lang="de-DE" b="1" dirty="0" err="1"/>
              <a:t>engine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FMI 2.0 </a:t>
            </a:r>
            <a:r>
              <a:rPr lang="de-DE" dirty="0" err="1"/>
              <a:t>compliant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Supports Windows, Linux, Mac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Parallelization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support</a:t>
            </a:r>
            <a:endParaRPr lang="de-DE" dirty="0"/>
          </a:p>
        </p:txBody>
      </p:sp>
      <p:sp>
        <p:nvSpPr>
          <p:cNvPr id="7" name="Textfeld 7"/>
          <p:cNvSpPr txBox="1"/>
          <p:nvPr/>
        </p:nvSpPr>
        <p:spPr>
          <a:xfrm>
            <a:off x="4788023" y="3413899"/>
            <a:ext cx="3888433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Design Space Exploration </a:t>
            </a:r>
            <a:r>
              <a:rPr lang="de-DE" b="1" dirty="0" err="1"/>
              <a:t>tools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defining</a:t>
            </a:r>
            <a:r>
              <a:rPr lang="de-DE" dirty="0"/>
              <a:t> DSE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Uses</a:t>
            </a:r>
            <a:r>
              <a:rPr lang="de-DE" dirty="0"/>
              <a:t> DSE </a:t>
            </a:r>
            <a:r>
              <a:rPr lang="de-DE" dirty="0" err="1"/>
              <a:t>configurations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Modelio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Integrates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INTO-CPS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8" name="Textfeld 9"/>
          <p:cNvSpPr txBox="1"/>
          <p:nvPr/>
        </p:nvSpPr>
        <p:spPr>
          <a:xfrm>
            <a:off x="368159" y="3933056"/>
            <a:ext cx="3888433" cy="14773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INTO-CPS </a:t>
            </a:r>
            <a:r>
              <a:rPr lang="de-DE" b="1" dirty="0" err="1"/>
              <a:t>application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User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executing</a:t>
            </a:r>
            <a:r>
              <a:rPr lang="de-DE" dirty="0"/>
              <a:t> Co-Simulation </a:t>
            </a:r>
            <a:r>
              <a:rPr lang="de-DE" dirty="0" err="1"/>
              <a:t>runs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Integrates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INTO-CPS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chain</a:t>
            </a:r>
            <a:endParaRPr lang="de-DE" dirty="0"/>
          </a:p>
        </p:txBody>
      </p:sp>
      <p:sp>
        <p:nvSpPr>
          <p:cNvPr id="9" name="Textfeld 6"/>
          <p:cNvSpPr txBox="1"/>
          <p:nvPr/>
        </p:nvSpPr>
        <p:spPr>
          <a:xfrm>
            <a:off x="4788024" y="5768096"/>
            <a:ext cx="3888432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3D Animation FMU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FMU 3D </a:t>
            </a:r>
            <a:r>
              <a:rPr lang="de-DE" dirty="0" err="1"/>
              <a:t>animation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323528" y="5746030"/>
            <a:ext cx="3888433" cy="923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INTO-CPS </a:t>
            </a:r>
            <a:r>
              <a:rPr lang="de-DE" b="1" dirty="0" err="1"/>
              <a:t>Traceability</a:t>
            </a:r>
            <a:r>
              <a:rPr lang="de-DE" b="1" dirty="0"/>
              <a:t> </a:t>
            </a:r>
            <a:r>
              <a:rPr lang="de-DE" b="1" dirty="0" err="1"/>
              <a:t>deamon</a:t>
            </a: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Using </a:t>
            </a:r>
            <a:r>
              <a:rPr lang="de-DE" dirty="0"/>
              <a:t>OSLC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all </a:t>
            </a:r>
            <a:r>
              <a:rPr lang="de-DE" dirty="0" err="1"/>
              <a:t>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6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29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INTO-CPS </a:t>
            </a:r>
            <a:r>
              <a:rPr lang="de-DE" dirty="0" err="1"/>
              <a:t>Association</a:t>
            </a:r>
            <a:r>
              <a:rPr lang="de-DE" dirty="0"/>
              <a:t> - </a:t>
            </a:r>
            <a:r>
              <a:rPr lang="de-DE" dirty="0" err="1"/>
              <a:t>Licencing</a:t>
            </a:r>
            <a:endParaRPr lang="en-GB" dirty="0"/>
          </a:p>
        </p:txBody>
      </p:sp>
      <p:graphicFrame>
        <p:nvGraphicFramePr>
          <p:cNvPr id="5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78450"/>
              </p:ext>
            </p:extLst>
          </p:nvPr>
        </p:nvGraphicFramePr>
        <p:xfrm>
          <a:off x="683568" y="1844824"/>
          <a:ext cx="8064896" cy="4017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78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969">
                <a:tc>
                  <a:txBody>
                    <a:bodyPr/>
                    <a:lstStyle/>
                    <a:p>
                      <a:r>
                        <a:rPr lang="de-DE" sz="2400" b="0" dirty="0"/>
                        <a:t>General </a:t>
                      </a:r>
                      <a:r>
                        <a:rPr lang="de-DE" sz="2400" b="0" dirty="0" err="1"/>
                        <a:t>public</a:t>
                      </a:r>
                      <a:endParaRPr lang="de-DE" sz="2400" b="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2400" b="0" dirty="0"/>
                        <a:t>View </a:t>
                      </a:r>
                      <a:r>
                        <a:rPr lang="de-DE" sz="2400" b="0" dirty="0" err="1"/>
                        <a:t>source</a:t>
                      </a:r>
                      <a:r>
                        <a:rPr lang="de-DE" sz="2400" b="0" dirty="0"/>
                        <a:t>-code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de-DE" sz="2400" b="0" dirty="0" err="1"/>
                        <a:t>Use</a:t>
                      </a:r>
                      <a:r>
                        <a:rPr lang="de-DE" sz="2400" b="0" baseline="0" dirty="0"/>
                        <a:t> </a:t>
                      </a:r>
                      <a:r>
                        <a:rPr lang="de-DE" sz="2400" b="0" baseline="0" dirty="0" err="1"/>
                        <a:t>software</a:t>
                      </a:r>
                      <a:r>
                        <a:rPr lang="de-DE" sz="2400" b="0" baseline="0" dirty="0"/>
                        <a:t> </a:t>
                      </a:r>
                      <a:r>
                        <a:rPr lang="de-DE" sz="2400" b="0" baseline="0" dirty="0" err="1"/>
                        <a:t>for</a:t>
                      </a:r>
                      <a:r>
                        <a:rPr lang="de-DE" sz="2400" b="0" baseline="0" dirty="0"/>
                        <a:t> non-commercial </a:t>
                      </a:r>
                      <a:r>
                        <a:rPr lang="de-DE" sz="2400" b="0" baseline="0" dirty="0" err="1"/>
                        <a:t>purpose</a:t>
                      </a:r>
                      <a:endParaRPr lang="de-DE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969">
                <a:tc>
                  <a:txBody>
                    <a:bodyPr/>
                    <a:lstStyle/>
                    <a:p>
                      <a:r>
                        <a:rPr lang="de-DE" sz="2400" dirty="0"/>
                        <a:t>Associated </a:t>
                      </a:r>
                      <a:r>
                        <a:rPr lang="de-DE" sz="2400" dirty="0" err="1"/>
                        <a:t>members</a:t>
                      </a:r>
                      <a:endParaRPr lang="de-DE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In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addition</a:t>
                      </a:r>
                      <a:r>
                        <a:rPr lang="de-DE" sz="2400" baseline="0" dirty="0"/>
                        <a:t>: </a:t>
                      </a:r>
                      <a:r>
                        <a:rPr lang="de-DE" sz="2400" baseline="0" dirty="0" err="1"/>
                        <a:t>use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software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for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commercial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purpose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969">
                <a:tc>
                  <a:txBody>
                    <a:bodyPr/>
                    <a:lstStyle/>
                    <a:p>
                      <a:r>
                        <a:rPr lang="de-DE" sz="2400" dirty="0" err="1"/>
                        <a:t>Silver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members</a:t>
                      </a:r>
                      <a:endParaRPr lang="de-DE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In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addition</a:t>
                      </a:r>
                      <a:r>
                        <a:rPr lang="de-DE" sz="2400" baseline="0" dirty="0"/>
                        <a:t>: </a:t>
                      </a:r>
                      <a:r>
                        <a:rPr lang="de-DE" sz="2400" baseline="0" dirty="0" err="1"/>
                        <a:t>voting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rights</a:t>
                      </a:r>
                      <a:r>
                        <a:rPr lang="de-DE" sz="2400" baseline="0" dirty="0"/>
                        <a:t> at General </a:t>
                      </a:r>
                      <a:r>
                        <a:rPr lang="de-DE" sz="2400" baseline="0" dirty="0" err="1"/>
                        <a:t>Assembly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5733">
                <a:tc>
                  <a:txBody>
                    <a:bodyPr/>
                    <a:lstStyle/>
                    <a:p>
                      <a:r>
                        <a:rPr lang="de-DE" sz="2400" dirty="0"/>
                        <a:t>Gold </a:t>
                      </a:r>
                      <a:r>
                        <a:rPr lang="de-DE" sz="2400" dirty="0" err="1"/>
                        <a:t>members</a:t>
                      </a:r>
                      <a:endParaRPr lang="de-DE" sz="2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In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addition</a:t>
                      </a:r>
                      <a:r>
                        <a:rPr lang="de-DE" sz="2400" baseline="0" dirty="0"/>
                        <a:t>: </a:t>
                      </a:r>
                      <a:r>
                        <a:rPr lang="de-DE" sz="2400" baseline="0" dirty="0" err="1"/>
                        <a:t>combine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software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with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own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software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for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commercial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purpose</a:t>
                      </a:r>
                      <a:r>
                        <a:rPr lang="de-DE" sz="2400" baseline="0" dirty="0"/>
                        <a:t>, </a:t>
                      </a:r>
                      <a:r>
                        <a:rPr lang="de-DE" sz="2400" baseline="0" dirty="0" err="1"/>
                        <a:t>without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the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need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to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publish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the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code</a:t>
                      </a:r>
                      <a:r>
                        <a:rPr lang="de-DE" sz="2400" baseline="0" dirty="0"/>
                        <a:t> </a:t>
                      </a:r>
                      <a:r>
                        <a:rPr lang="de-DE" sz="2400" baseline="0" dirty="0" err="1"/>
                        <a:t>when</a:t>
                      </a:r>
                      <a:r>
                        <a:rPr lang="de-DE" sz="2400" baseline="0" dirty="0"/>
                        <a:t> 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4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453075"/>
            <a:ext cx="6552728" cy="47973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/>
              <a:t>We advocate: </a:t>
            </a:r>
          </a:p>
          <a:p>
            <a:r>
              <a:rPr lang="en-GB" dirty="0"/>
              <a:t>Cyber-Physical Systems Engineering </a:t>
            </a:r>
          </a:p>
          <a:p>
            <a:pPr lvl="1"/>
            <a:r>
              <a:rPr lang="en-GB" dirty="0"/>
              <a:t>The product is a system: software is not the end! </a:t>
            </a:r>
          </a:p>
          <a:p>
            <a:r>
              <a:rPr lang="en-GB" dirty="0"/>
              <a:t>Multidisciplinary collaborative modelling</a:t>
            </a:r>
          </a:p>
          <a:p>
            <a:r>
              <a:rPr lang="en-GB" dirty="0"/>
              <a:t>(Co-) simulation as well as verification</a:t>
            </a:r>
          </a:p>
          <a:p>
            <a:pPr lvl="1"/>
            <a:r>
              <a:rPr lang="en-GB" dirty="0"/>
              <a:t>Promotes Design Space Exploration</a:t>
            </a:r>
          </a:p>
          <a:p>
            <a:pPr lvl="1"/>
            <a:r>
              <a:rPr lang="en-GB" dirty="0"/>
              <a:t>Entails well-founded co-simulation orchestration </a:t>
            </a:r>
          </a:p>
          <a:p>
            <a:pPr marL="0" indent="0">
              <a:buNone/>
            </a:pPr>
            <a:r>
              <a:rPr lang="en-GB" b="1" dirty="0"/>
              <a:t>Our approach: </a:t>
            </a:r>
          </a:p>
          <a:p>
            <a:r>
              <a:rPr lang="en-GB" dirty="0"/>
              <a:t>Co-simulation of multiple Discrete Event and Continuous Time models</a:t>
            </a:r>
          </a:p>
          <a:p>
            <a:r>
              <a:rPr lang="en-GB" dirty="0"/>
              <a:t>A tool chain – not single tools</a:t>
            </a:r>
          </a:p>
          <a:p>
            <a:pPr lvl="1"/>
            <a:r>
              <a:rPr lang="en-GB" dirty="0"/>
              <a:t>Requirements and Architectural models (in </a:t>
            </a:r>
            <a:r>
              <a:rPr lang="en-GB" dirty="0" err="1"/>
              <a:t>SysML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Traceability support through development </a:t>
            </a:r>
          </a:p>
          <a:p>
            <a:r>
              <a:rPr lang="en-GB" dirty="0"/>
              <a:t>FMI interfaces constituent models</a:t>
            </a:r>
          </a:p>
          <a:p>
            <a:r>
              <a:rPr lang="en-GB" dirty="0"/>
              <a:t>Semantic foundations in Unifying Theories of Programming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position in a nutshell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38" y="2603325"/>
            <a:ext cx="1868175" cy="122678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38" y="1453075"/>
            <a:ext cx="1869627" cy="105063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086" y="3894379"/>
            <a:ext cx="1869627" cy="1406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http://www.munic.io/uploads/Car_Connecte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04085" y="5365551"/>
            <a:ext cx="1869627" cy="11832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100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Hardware-in-the-Loop (</a:t>
            </a:r>
            <a:r>
              <a:rPr lang="en-GB" sz="2800" dirty="0" err="1"/>
              <a:t>HiL</a:t>
            </a:r>
            <a:r>
              <a:rPr lang="en-GB" sz="2800" dirty="0"/>
              <a:t>) and Code Generation</a:t>
            </a:r>
          </a:p>
        </p:txBody>
      </p:sp>
      <p:sp>
        <p:nvSpPr>
          <p:cNvPr id="4" name="Rounded Rectangle 4"/>
          <p:cNvSpPr>
            <a:spLocks noChangeArrowheads="1"/>
          </p:cNvSpPr>
          <p:nvPr/>
        </p:nvSpPr>
        <p:spPr bwMode="auto">
          <a:xfrm>
            <a:off x="1619672" y="2780928"/>
            <a:ext cx="5688632" cy="43732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336871" y="2840245"/>
            <a:ext cx="4257982" cy="36933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Functional Mock-up Interface</a:t>
            </a:r>
          </a:p>
        </p:txBody>
      </p:sp>
      <p:cxnSp>
        <p:nvCxnSpPr>
          <p:cNvPr id="6" name="Straight Arrow Connector 26"/>
          <p:cNvCxnSpPr>
            <a:cxnSpLocks noChangeShapeType="1"/>
          </p:cNvCxnSpPr>
          <p:nvPr/>
        </p:nvCxnSpPr>
        <p:spPr bwMode="auto">
          <a:xfrm flipH="1">
            <a:off x="3500372" y="1930261"/>
            <a:ext cx="305216" cy="0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none" w="med" len="med"/>
          </a:ln>
        </p:spPr>
      </p:cxnSp>
      <p:sp>
        <p:nvSpPr>
          <p:cNvPr id="7" name="Rounded Rectangle 2"/>
          <p:cNvSpPr>
            <a:spLocks noChangeArrowheads="1"/>
          </p:cNvSpPr>
          <p:nvPr/>
        </p:nvSpPr>
        <p:spPr bwMode="auto">
          <a:xfrm>
            <a:off x="1747147" y="1602269"/>
            <a:ext cx="122334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858616" y="1605374"/>
            <a:ext cx="1035115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 Model</a:t>
            </a:r>
          </a:p>
        </p:txBody>
      </p:sp>
      <p:cxnSp>
        <p:nvCxnSpPr>
          <p:cNvPr id="9" name="Straight Arrow Connector 26"/>
          <p:cNvCxnSpPr>
            <a:cxnSpLocks noChangeShapeType="1"/>
          </p:cNvCxnSpPr>
          <p:nvPr/>
        </p:nvCxnSpPr>
        <p:spPr bwMode="auto">
          <a:xfrm>
            <a:off x="6590495" y="2249969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0" name="Straight Arrow Connector 26"/>
          <p:cNvCxnSpPr>
            <a:cxnSpLocks noChangeShapeType="1"/>
          </p:cNvCxnSpPr>
          <p:nvPr/>
        </p:nvCxnSpPr>
        <p:spPr bwMode="auto">
          <a:xfrm>
            <a:off x="2350712" y="2245296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1" name="Rounded Rectangle 11"/>
          <p:cNvSpPr>
            <a:spLocks noChangeArrowheads="1"/>
          </p:cNvSpPr>
          <p:nvPr/>
        </p:nvSpPr>
        <p:spPr bwMode="auto">
          <a:xfrm>
            <a:off x="5968632" y="1597596"/>
            <a:ext cx="122520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6045390" y="1607223"/>
            <a:ext cx="1035115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CT Model</a:t>
            </a:r>
          </a:p>
        </p:txBody>
      </p:sp>
      <p:cxnSp>
        <p:nvCxnSpPr>
          <p:cNvPr id="13" name="Straight Arrow Connector 26"/>
          <p:cNvCxnSpPr>
            <a:cxnSpLocks noChangeShapeType="1"/>
          </p:cNvCxnSpPr>
          <p:nvPr/>
        </p:nvCxnSpPr>
        <p:spPr bwMode="auto">
          <a:xfrm>
            <a:off x="5192391" y="2256595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4" name="Rounded Rectangle 11"/>
          <p:cNvSpPr>
            <a:spLocks noChangeArrowheads="1"/>
          </p:cNvSpPr>
          <p:nvPr/>
        </p:nvSpPr>
        <p:spPr bwMode="auto">
          <a:xfrm>
            <a:off x="4570528" y="1604222"/>
            <a:ext cx="122520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4647286" y="1613849"/>
            <a:ext cx="1035115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CT Model</a:t>
            </a:r>
          </a:p>
        </p:txBody>
      </p:sp>
      <p:sp>
        <p:nvSpPr>
          <p:cNvPr id="16" name="Rounded Rectangle 2"/>
          <p:cNvSpPr>
            <a:spLocks noChangeArrowheads="1"/>
          </p:cNvSpPr>
          <p:nvPr/>
        </p:nvSpPr>
        <p:spPr bwMode="auto">
          <a:xfrm>
            <a:off x="3158504" y="1595643"/>
            <a:ext cx="1223342" cy="647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algn="ctr">
            <a:solidFill>
              <a:srgbClr val="000000"/>
            </a:solidFill>
            <a:round/>
            <a:headEnd/>
            <a:tailEnd/>
          </a:ln>
        </p:spPr>
        <p:txBody>
          <a:bodyPr lIns="130046" tIns="65023" rIns="130046" bIns="65023"/>
          <a:lstStyle/>
          <a:p>
            <a:pPr marL="342900" indent="-342900">
              <a:spcBef>
                <a:spcPts val="700"/>
              </a:spcBef>
            </a:pPr>
            <a:endParaRPr lang="en-GB" sz="2400" dirty="0"/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3269973" y="1598748"/>
            <a:ext cx="1035115" cy="56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 Model</a:t>
            </a:r>
          </a:p>
        </p:txBody>
      </p:sp>
      <p:cxnSp>
        <p:nvCxnSpPr>
          <p:cNvPr id="18" name="Straight Arrow Connector 26"/>
          <p:cNvCxnSpPr>
            <a:cxnSpLocks noChangeShapeType="1"/>
          </p:cNvCxnSpPr>
          <p:nvPr/>
        </p:nvCxnSpPr>
        <p:spPr bwMode="auto">
          <a:xfrm>
            <a:off x="3788573" y="2238670"/>
            <a:ext cx="0" cy="544512"/>
          </a:xfrm>
          <a:prstGeom prst="straightConnector1">
            <a:avLst/>
          </a:prstGeom>
          <a:noFill/>
          <a:ln w="1587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1727674" y="3263415"/>
            <a:ext cx="19240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Multi-model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" name="Picture 4" descr="https://upload.wikimedia.org/wikipedia/commons/3/38/Arduino_Uno_-_R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9699" y="4636231"/>
            <a:ext cx="1765852" cy="1765852"/>
          </a:xfrm>
          <a:prstGeom prst="rect">
            <a:avLst/>
          </a:prstGeom>
          <a:noFill/>
        </p:spPr>
      </p:pic>
      <p:pic>
        <p:nvPicPr>
          <p:cNvPr id="21" name="Picture 6" descr="http://www.seeedstudio.com/depot/images/product/Netduino%20plus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9645" y="4686240"/>
            <a:ext cx="2004529" cy="1503397"/>
          </a:xfrm>
          <a:prstGeom prst="rect">
            <a:avLst/>
          </a:prstGeom>
          <a:noFill/>
        </p:spPr>
      </p:pic>
      <p:pic>
        <p:nvPicPr>
          <p:cNvPr id="22" name="Picture 8" descr="http://www.munic.io/uploads/Car_Connect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35820" y="4473608"/>
            <a:ext cx="2900676" cy="1835712"/>
          </a:xfrm>
          <a:prstGeom prst="rect">
            <a:avLst/>
          </a:prstGeom>
          <a:noFill/>
        </p:spPr>
      </p:pic>
      <p:sp>
        <p:nvSpPr>
          <p:cNvPr id="23" name="Up-Down Arrow 22"/>
          <p:cNvSpPr/>
          <p:nvPr/>
        </p:nvSpPr>
        <p:spPr>
          <a:xfrm rot="19800000">
            <a:off x="5912227" y="3284511"/>
            <a:ext cx="927653" cy="1431235"/>
          </a:xfrm>
          <a:prstGeom prst="upDownArrow">
            <a:avLst/>
          </a:prstGeom>
          <a:solidFill>
            <a:srgbClr val="0093DD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b="1" dirty="0" err="1"/>
              <a:t>HiL</a:t>
            </a:r>
            <a:endParaRPr lang="en-GB" b="1" dirty="0"/>
          </a:p>
        </p:txBody>
      </p:sp>
      <p:sp>
        <p:nvSpPr>
          <p:cNvPr id="24" name="Left Arrow 23"/>
          <p:cNvSpPr/>
          <p:nvPr/>
        </p:nvSpPr>
        <p:spPr>
          <a:xfrm rot="4402741" flipH="1">
            <a:off x="2991973" y="3117452"/>
            <a:ext cx="2251930" cy="904188"/>
          </a:xfrm>
          <a:prstGeom prst="left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2400" b="1" dirty="0"/>
              <a:t>Code Gen.</a:t>
            </a:r>
          </a:p>
        </p:txBody>
      </p:sp>
      <p:sp>
        <p:nvSpPr>
          <p:cNvPr id="25" name="Left Arrow 24"/>
          <p:cNvSpPr/>
          <p:nvPr/>
        </p:nvSpPr>
        <p:spPr>
          <a:xfrm rot="17197259">
            <a:off x="997520" y="3163834"/>
            <a:ext cx="2251930" cy="904188"/>
          </a:xfrm>
          <a:prstGeom prst="left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2400" b="1" dirty="0"/>
              <a:t>Code Gen.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37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  <p:bldP spid="12" grpId="0"/>
      <p:bldP spid="14" grpId="0" animBg="1"/>
      <p:bldP spid="15" grpId="0"/>
      <p:bldP spid="19" grpId="0"/>
      <p:bldP spid="23" grpId="0" animBg="1"/>
      <p:bldP spid="23" grpId="1" animBg="1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31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Oculus Rift and Simulation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7" y="1253654"/>
            <a:ext cx="7524328" cy="4232435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05064"/>
            <a:ext cx="6444208" cy="36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6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32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Seeing a Product before it exists</a:t>
            </a:r>
          </a:p>
        </p:txBody>
      </p:sp>
      <p:pic>
        <p:nvPicPr>
          <p:cNvPr id="5" name="Offco-OP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091" y="1233543"/>
            <a:ext cx="7969689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2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Automation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1340768"/>
            <a:ext cx="8640960" cy="517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Based on RT Tester tool suite</a:t>
            </a:r>
          </a:p>
          <a:p>
            <a:r>
              <a:rPr lang="en-US" dirty="0"/>
              <a:t>Status:</a:t>
            </a:r>
          </a:p>
          <a:p>
            <a:pPr lvl="1"/>
            <a:r>
              <a:rPr lang="en-US" dirty="0"/>
              <a:t>Test sets generated from XMI import (from </a:t>
            </a:r>
            <a:r>
              <a:rPr lang="en-US" dirty="0" err="1"/>
              <a:t>Modelio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Test procedures are generated as FMUs, connected to Co-simulation</a:t>
            </a:r>
          </a:p>
          <a:p>
            <a:r>
              <a:rPr lang="en-US" dirty="0"/>
              <a:t>Outlook:</a:t>
            </a:r>
          </a:p>
          <a:p>
            <a:pPr lvl="1"/>
            <a:r>
              <a:rPr lang="en-US" dirty="0"/>
              <a:t>Identify </a:t>
            </a:r>
            <a:r>
              <a:rPr lang="en-US" dirty="0" err="1"/>
              <a:t>SuT</a:t>
            </a:r>
            <a:r>
              <a:rPr lang="en-US" dirty="0"/>
              <a:t> in SysML profile, </a:t>
            </a:r>
            <a:br>
              <a:rPr lang="en-US" dirty="0"/>
            </a:br>
            <a:r>
              <a:rPr lang="en-US" dirty="0"/>
              <a:t>connect to Test Automation</a:t>
            </a:r>
          </a:p>
          <a:p>
            <a:pPr lvl="1"/>
            <a:r>
              <a:rPr lang="en-US" dirty="0"/>
              <a:t>Connect SysML requirements </a:t>
            </a:r>
            <a:br>
              <a:rPr lang="en-US" dirty="0"/>
            </a:br>
            <a:r>
              <a:rPr lang="en-US" dirty="0"/>
              <a:t>with LTL formulas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936774"/>
            <a:ext cx="3121983" cy="258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50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finding shorter counter examples.</a:t>
            </a:r>
          </a:p>
          <a:p>
            <a:r>
              <a:rPr lang="en-GB" dirty="0"/>
              <a:t>Integration of traceability.</a:t>
            </a:r>
          </a:p>
          <a:p>
            <a:r>
              <a:rPr lang="en-GB" dirty="0"/>
              <a:t>Provides abstractions for CT signals:</a:t>
            </a:r>
          </a:p>
          <a:p>
            <a:pPr lvl="1"/>
            <a:r>
              <a:rPr lang="en-GB" dirty="0"/>
              <a:t>Interval-based abstraction</a:t>
            </a:r>
          </a:p>
          <a:p>
            <a:pPr lvl="1"/>
            <a:r>
              <a:rPr lang="en-GB" dirty="0"/>
              <a:t>Simulation-based abstraction (new)</a:t>
            </a:r>
          </a:p>
          <a:p>
            <a:pPr lvl="1"/>
            <a:r>
              <a:rPr lang="en-GB" dirty="0"/>
              <a:t>Gradient-based abstraction (new)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34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Checking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16487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During model checking a CT variable should behave similar to a previous concrete execution of the entire system.</a:t>
            </a:r>
          </a:p>
          <a:p>
            <a:r>
              <a:rPr lang="en-GB" dirty="0"/>
              <a:t>Extract signal flow from a test-run.</a:t>
            </a:r>
          </a:p>
          <a:p>
            <a:r>
              <a:rPr lang="en-GB" dirty="0"/>
              <a:t>Signal flow is abstracted by a succession of interval abstractions.</a:t>
            </a:r>
          </a:p>
          <a:p>
            <a:r>
              <a:rPr lang="en-GB" dirty="0"/>
              <a:t>Specify max allowed size of intervals to adjust granularity.</a:t>
            </a:r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35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Simulation-based abstraction</a:t>
            </a:r>
          </a:p>
        </p:txBody>
      </p:sp>
    </p:spTree>
    <p:extLst>
      <p:ext uri="{BB962C8B-B14F-4D97-AF65-F5344CB8AC3E}">
        <p14:creationId xmlns:p14="http://schemas.microsoft.com/office/powerpoint/2010/main" val="16076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36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Abstraction by Interval Boxes</a:t>
            </a:r>
            <a:endParaRPr lang="en-GB" dirty="0"/>
          </a:p>
        </p:txBody>
      </p:sp>
      <p:pic>
        <p:nvPicPr>
          <p:cNvPr id="5" name="Grafik 181"/>
          <p:cNvPicPr/>
          <p:nvPr/>
        </p:nvPicPr>
        <p:blipFill>
          <a:blip r:embed="rId2"/>
          <a:stretch/>
        </p:blipFill>
        <p:spPr>
          <a:xfrm>
            <a:off x="-279360" y="1568160"/>
            <a:ext cx="8973720" cy="4569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41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Allow CT variable to increase/decrease only up to a certain amount per time.</a:t>
            </a:r>
          </a:p>
          <a:p>
            <a:r>
              <a:rPr lang="en-GB" dirty="0"/>
              <a:t>Implemented by a simple DE state machine.</a:t>
            </a:r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37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Abstraction</a:t>
            </a:r>
          </a:p>
        </p:txBody>
      </p:sp>
      <p:grpSp>
        <p:nvGrpSpPr>
          <p:cNvPr id="5" name="Grupper 4"/>
          <p:cNvGrpSpPr/>
          <p:nvPr/>
        </p:nvGrpSpPr>
        <p:grpSpPr>
          <a:xfrm>
            <a:off x="573120" y="3760560"/>
            <a:ext cx="7823880" cy="1815120"/>
            <a:chOff x="573120" y="3760560"/>
            <a:chExt cx="7823880" cy="1815120"/>
          </a:xfrm>
        </p:grpSpPr>
        <p:sp>
          <p:nvSpPr>
            <p:cNvPr id="6" name="CustomShape 3"/>
            <p:cNvSpPr/>
            <p:nvPr/>
          </p:nvSpPr>
          <p:spPr>
            <a:xfrm>
              <a:off x="1314360" y="4366440"/>
              <a:ext cx="2615040" cy="120924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s0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entry: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v = random(0, 20)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7" name="CustomShape 4"/>
            <p:cNvSpPr/>
            <p:nvPr/>
          </p:nvSpPr>
          <p:spPr>
            <a:xfrm>
              <a:off x="5478480" y="4366440"/>
              <a:ext cx="2615040" cy="120924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s1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entry: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v += random(0, 5)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8" name="CustomShape 5"/>
            <p:cNvSpPr/>
            <p:nvPr/>
          </p:nvSpPr>
          <p:spPr>
            <a:xfrm flipH="1" flipV="1">
              <a:off x="6785280" y="4364280"/>
              <a:ext cx="1306080" cy="603360"/>
            </a:xfrm>
            <a:prstGeom prst="bentConnector4">
              <a:avLst>
                <a:gd name="adj1" fmla="val -17467"/>
                <a:gd name="adj2" fmla="val 137736"/>
              </a:avLst>
            </a:prstGeom>
            <a:noFill/>
            <a:ln w="2556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6"/>
            <p:cNvSpPr/>
            <p:nvPr/>
          </p:nvSpPr>
          <p:spPr>
            <a:xfrm>
              <a:off x="3931920" y="4971960"/>
              <a:ext cx="1544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7"/>
            <p:cNvSpPr/>
            <p:nvPr/>
          </p:nvSpPr>
          <p:spPr>
            <a:xfrm>
              <a:off x="573120" y="4971960"/>
              <a:ext cx="7387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CustomShape 8"/>
            <p:cNvSpPr/>
            <p:nvPr/>
          </p:nvSpPr>
          <p:spPr>
            <a:xfrm>
              <a:off x="6887520" y="3760560"/>
              <a:ext cx="150948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t.elapsed(10)</a:t>
              </a:r>
              <a:endParaRPr lang="en-US" sz="18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9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Traceability &amp; Provenance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38</a:t>
            </a:fld>
            <a:endParaRPr lang="da-DK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51520" y="1124743"/>
            <a:ext cx="8640960" cy="5176469"/>
          </a:xfrm>
        </p:spPr>
        <p:txBody>
          <a:bodyPr/>
          <a:lstStyle/>
          <a:p>
            <a:r>
              <a:rPr lang="en-US" dirty="0"/>
              <a:t>Goal: Ensure tracing between requirements, models, results, code</a:t>
            </a:r>
          </a:p>
          <a:p>
            <a:r>
              <a:rPr lang="en-US" dirty="0"/>
              <a:t>Keep track of changes</a:t>
            </a:r>
          </a:p>
          <a:p>
            <a:r>
              <a:rPr lang="en-US" dirty="0"/>
              <a:t>Use OSLC / </a:t>
            </a:r>
            <a:r>
              <a:rPr lang="en-US" dirty="0" err="1"/>
              <a:t>Prov</a:t>
            </a:r>
            <a:r>
              <a:rPr lang="en-US" dirty="0"/>
              <a:t>-N standards</a:t>
            </a:r>
          </a:p>
        </p:txBody>
      </p:sp>
      <p:pic>
        <p:nvPicPr>
          <p:cNvPr id="8" name="Picture 19" descr="Logo Small Transparen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34" y="3361065"/>
            <a:ext cx="1008112" cy="719446"/>
          </a:xfrm>
          <a:prstGeom prst="rect">
            <a:avLst/>
          </a:prstGeom>
        </p:spPr>
      </p:pic>
      <p:sp>
        <p:nvSpPr>
          <p:cNvPr id="9" name="TextBox 20"/>
          <p:cNvSpPr txBox="1"/>
          <p:nvPr/>
        </p:nvSpPr>
        <p:spPr>
          <a:xfrm>
            <a:off x="6421826" y="3999845"/>
            <a:ext cx="124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Application</a:t>
            </a:r>
          </a:p>
        </p:txBody>
      </p:sp>
      <p:sp>
        <p:nvSpPr>
          <p:cNvPr id="10" name="Textfeld 10"/>
          <p:cNvSpPr txBox="1"/>
          <p:nvPr/>
        </p:nvSpPr>
        <p:spPr>
          <a:xfrm>
            <a:off x="5910676" y="4600771"/>
            <a:ext cx="2151681" cy="369332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Traceability</a:t>
            </a:r>
            <a:r>
              <a:rPr lang="de-DE" dirty="0"/>
              <a:t> </a:t>
            </a:r>
            <a:r>
              <a:rPr lang="de-DE" dirty="0" err="1"/>
              <a:t>manager</a:t>
            </a:r>
            <a:endParaRPr lang="de-DE" dirty="0"/>
          </a:p>
        </p:txBody>
      </p:sp>
      <p:sp>
        <p:nvSpPr>
          <p:cNvPr id="11" name="Rechteck 11"/>
          <p:cNvSpPr/>
          <p:nvPr/>
        </p:nvSpPr>
        <p:spPr>
          <a:xfrm>
            <a:off x="5796136" y="3289034"/>
            <a:ext cx="2376264" cy="1796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2"/>
          <p:cNvSpPr/>
          <p:nvPr/>
        </p:nvSpPr>
        <p:spPr>
          <a:xfrm>
            <a:off x="1861448" y="3429000"/>
            <a:ext cx="2664296" cy="1969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3"/>
          <p:cNvSpPr txBox="1"/>
          <p:nvPr/>
        </p:nvSpPr>
        <p:spPr>
          <a:xfrm>
            <a:off x="1835696" y="3452555"/>
            <a:ext cx="26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Modeling / Simulation </a:t>
            </a:r>
            <a:r>
              <a:rPr lang="de-DE" dirty="0" err="1"/>
              <a:t>tool</a:t>
            </a:r>
            <a:endParaRPr lang="de-DE" dirty="0"/>
          </a:p>
        </p:txBody>
      </p:sp>
      <p:pic>
        <p:nvPicPr>
          <p:cNvPr id="14" name="Picture 9" descr="Overture_icon_128x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11" y="3784603"/>
            <a:ext cx="792088" cy="792088"/>
          </a:xfrm>
          <a:prstGeom prst="rect">
            <a:avLst/>
          </a:prstGeom>
        </p:spPr>
      </p:pic>
      <p:pic>
        <p:nvPicPr>
          <p:cNvPr id="15" name="Picture 10" descr="20simIconWithShadow4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22" y="3820607"/>
            <a:ext cx="720080" cy="720080"/>
          </a:xfrm>
          <a:prstGeom prst="rect">
            <a:avLst/>
          </a:prstGeom>
        </p:spPr>
      </p:pic>
      <p:pic>
        <p:nvPicPr>
          <p:cNvPr id="16" name="Picture 11" descr="omedit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2" y="3740587"/>
            <a:ext cx="723900" cy="800100"/>
          </a:xfrm>
          <a:prstGeom prst="rect">
            <a:avLst/>
          </a:prstGeom>
        </p:spPr>
      </p:pic>
      <p:sp>
        <p:nvSpPr>
          <p:cNvPr id="17" name="Textfeld 17"/>
          <p:cNvSpPr txBox="1"/>
          <p:nvPr/>
        </p:nvSpPr>
        <p:spPr>
          <a:xfrm>
            <a:off x="2166422" y="5652833"/>
            <a:ext cx="195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Traceability</a:t>
            </a:r>
            <a:r>
              <a:rPr lang="de-DE" dirty="0"/>
              <a:t> </a:t>
            </a:r>
            <a:r>
              <a:rPr lang="de-DE" dirty="0" err="1"/>
              <a:t>plug-in</a:t>
            </a:r>
            <a:endParaRPr lang="de-DE" dirty="0"/>
          </a:p>
        </p:txBody>
      </p:sp>
      <p:sp>
        <p:nvSpPr>
          <p:cNvPr id="18" name="Rechteck 21"/>
          <p:cNvSpPr/>
          <p:nvPr/>
        </p:nvSpPr>
        <p:spPr>
          <a:xfrm>
            <a:off x="1861448" y="5485763"/>
            <a:ext cx="2664296" cy="663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22"/>
          <p:cNvSpPr/>
          <p:nvPr/>
        </p:nvSpPr>
        <p:spPr>
          <a:xfrm>
            <a:off x="1619672" y="3289034"/>
            <a:ext cx="3105416" cy="30202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28"/>
          <p:cNvSpPr/>
          <p:nvPr/>
        </p:nvSpPr>
        <p:spPr>
          <a:xfrm>
            <a:off x="5796136" y="5703668"/>
            <a:ext cx="2376264" cy="6056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/>
          <p:cNvSpPr txBox="1"/>
          <p:nvPr/>
        </p:nvSpPr>
        <p:spPr>
          <a:xfrm>
            <a:off x="5876703" y="5795972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Repository / Database</a:t>
            </a:r>
          </a:p>
        </p:txBody>
      </p:sp>
      <p:sp>
        <p:nvSpPr>
          <p:cNvPr id="22" name="Pfeil nach oben und unten 30"/>
          <p:cNvSpPr/>
          <p:nvPr/>
        </p:nvSpPr>
        <p:spPr>
          <a:xfrm>
            <a:off x="6912260" y="5194544"/>
            <a:ext cx="180020" cy="39469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oben und unten 32"/>
          <p:cNvSpPr/>
          <p:nvPr/>
        </p:nvSpPr>
        <p:spPr>
          <a:xfrm rot="16200000">
            <a:off x="5121241" y="4577662"/>
            <a:ext cx="180020" cy="39469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Picture 19" descr="Logo Small Transparen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775816"/>
            <a:ext cx="665197" cy="474722"/>
          </a:xfrm>
          <a:prstGeom prst="rect">
            <a:avLst/>
          </a:prstGeom>
        </p:spPr>
      </p:pic>
      <p:sp>
        <p:nvSpPr>
          <p:cNvPr id="25" name="TextBox 20"/>
          <p:cNvSpPr txBox="1"/>
          <p:nvPr/>
        </p:nvSpPr>
        <p:spPr>
          <a:xfrm>
            <a:off x="2627784" y="4924073"/>
            <a:ext cx="57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COE</a:t>
            </a:r>
          </a:p>
        </p:txBody>
      </p:sp>
      <p:pic>
        <p:nvPicPr>
          <p:cNvPr id="26" name="Picture 6" descr="logo-modeliosof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24" y="4610645"/>
            <a:ext cx="682760" cy="682760"/>
          </a:xfrm>
          <a:prstGeom prst="rect">
            <a:avLst/>
          </a:prstGeom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 rotWithShape="1">
          <a:blip r:embed="rId8" cstate="print"/>
          <a:srcRect t="-11996" b="-7471"/>
          <a:stretch/>
        </p:blipFill>
        <p:spPr bwMode="auto">
          <a:xfrm>
            <a:off x="3067883" y="4707757"/>
            <a:ext cx="5881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615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39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Traceabilty</a:t>
            </a:r>
            <a:r>
              <a:rPr lang="en-GB" dirty="0"/>
              <a:t> – tool support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457200" y="1600200"/>
            <a:ext cx="35387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Modelio</a:t>
            </a:r>
          </a:p>
          <a:p>
            <a:endParaRPr lang="de-DE"/>
          </a:p>
          <a:p>
            <a:r>
              <a:rPr lang="de-DE"/>
              <a:t>OpenModelica</a:t>
            </a:r>
          </a:p>
          <a:p>
            <a:endParaRPr lang="de-DE"/>
          </a:p>
          <a:p>
            <a:r>
              <a:rPr lang="de-DE"/>
              <a:t>Overture</a:t>
            </a:r>
          </a:p>
          <a:p>
            <a:endParaRPr lang="de-DE"/>
          </a:p>
          <a:p>
            <a:r>
              <a:rPr lang="de-DE"/>
              <a:t>20sim</a:t>
            </a:r>
          </a:p>
          <a:p>
            <a:endParaRPr lang="de-DE"/>
          </a:p>
          <a:p>
            <a:r>
              <a:rPr lang="de-DE"/>
              <a:t>RT Tester</a:t>
            </a:r>
          </a:p>
          <a:p>
            <a:endParaRPr lang="de-DE"/>
          </a:p>
          <a:p>
            <a:r>
              <a:rPr lang="de-DE"/>
              <a:t>INTO-CPS App</a:t>
            </a:r>
            <a:endParaRPr lang="de-DE" dirty="0"/>
          </a:p>
        </p:txBody>
      </p:sp>
      <p:sp>
        <p:nvSpPr>
          <p:cNvPr id="6" name="Textfeld 7"/>
          <p:cNvSpPr txBox="1"/>
          <p:nvPr/>
        </p:nvSpPr>
        <p:spPr>
          <a:xfrm>
            <a:off x="4572000" y="1340768"/>
            <a:ext cx="43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Requirements</a:t>
            </a:r>
            <a:r>
              <a:rPr lang="de-DE" sz="1400" dirty="0"/>
              <a:t> </a:t>
            </a:r>
            <a:r>
              <a:rPr lang="de-DE" sz="1400" dirty="0" err="1"/>
              <a:t>creation</a:t>
            </a:r>
            <a:r>
              <a:rPr lang="de-DE" sz="1400" dirty="0"/>
              <a:t> / </a:t>
            </a:r>
            <a:r>
              <a:rPr lang="de-DE" sz="1400" dirty="0" err="1"/>
              <a:t>linking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SysML</a:t>
            </a:r>
            <a:r>
              <a:rPr lang="de-DE" sz="1400" dirty="0"/>
              <a:t> </a:t>
            </a:r>
            <a:r>
              <a:rPr lang="de-DE" sz="1400" dirty="0" err="1"/>
              <a:t>blocks</a:t>
            </a:r>
            <a:endParaRPr lang="de-DE" sz="1400" dirty="0"/>
          </a:p>
          <a:p>
            <a:r>
              <a:rPr lang="de-DE" sz="1400" dirty="0" err="1"/>
              <a:t>Architecture</a:t>
            </a:r>
            <a:r>
              <a:rPr lang="de-DE" sz="1400" dirty="0"/>
              <a:t> </a:t>
            </a:r>
            <a:r>
              <a:rPr lang="de-DE" sz="1400" dirty="0" err="1"/>
              <a:t>modelling</a:t>
            </a:r>
            <a:endParaRPr lang="de-DE" sz="1400" dirty="0"/>
          </a:p>
          <a:p>
            <a:r>
              <a:rPr lang="de-DE" sz="1400" dirty="0"/>
              <a:t>ModelDescription.xml </a:t>
            </a:r>
            <a:r>
              <a:rPr lang="de-DE" sz="1400" dirty="0" err="1"/>
              <a:t>export</a:t>
            </a:r>
            <a:endParaRPr lang="de-DE" sz="1400" dirty="0"/>
          </a:p>
          <a:p>
            <a:r>
              <a:rPr lang="de-DE" sz="1400" dirty="0" err="1"/>
              <a:t>Configuration</a:t>
            </a:r>
            <a:r>
              <a:rPr lang="de-DE" sz="1400" dirty="0"/>
              <a:t> </a:t>
            </a:r>
            <a:r>
              <a:rPr lang="de-DE" sz="1400" dirty="0" err="1"/>
              <a:t>export</a:t>
            </a:r>
            <a:endParaRPr lang="de-DE" sz="1400" dirty="0"/>
          </a:p>
        </p:txBody>
      </p:sp>
      <p:sp>
        <p:nvSpPr>
          <p:cNvPr id="7" name="Textfeld 8"/>
          <p:cNvSpPr txBox="1"/>
          <p:nvPr/>
        </p:nvSpPr>
        <p:spPr>
          <a:xfrm>
            <a:off x="4572000" y="3045843"/>
            <a:ext cx="4320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ModelDescription.xml </a:t>
            </a:r>
            <a:r>
              <a:rPr lang="de-DE" sz="1400" dirty="0" err="1"/>
              <a:t>import</a:t>
            </a:r>
            <a:endParaRPr lang="de-DE" sz="1400" dirty="0"/>
          </a:p>
          <a:p>
            <a:r>
              <a:rPr lang="de-DE" sz="1400" dirty="0"/>
              <a:t>Model </a:t>
            </a:r>
            <a:r>
              <a:rPr lang="de-DE" sz="1400" dirty="0" err="1"/>
              <a:t>creation</a:t>
            </a:r>
            <a:r>
              <a:rPr lang="de-DE" sz="1400" dirty="0"/>
              <a:t> / </a:t>
            </a:r>
            <a:r>
              <a:rPr lang="de-DE" sz="1400" dirty="0" err="1"/>
              <a:t>modification</a:t>
            </a:r>
            <a:endParaRPr lang="de-DE" sz="1400" dirty="0"/>
          </a:p>
          <a:p>
            <a:r>
              <a:rPr lang="de-DE" sz="1400" dirty="0"/>
              <a:t>FMU </a:t>
            </a:r>
            <a:r>
              <a:rPr lang="de-DE" sz="1400" dirty="0" err="1"/>
              <a:t>export</a:t>
            </a:r>
            <a:endParaRPr lang="de-DE" sz="1400" dirty="0"/>
          </a:p>
        </p:txBody>
      </p:sp>
      <p:sp>
        <p:nvSpPr>
          <p:cNvPr id="8" name="Geschweifte Klammer rechts 9"/>
          <p:cNvSpPr/>
          <p:nvPr/>
        </p:nvSpPr>
        <p:spPr>
          <a:xfrm>
            <a:off x="4139952" y="2433051"/>
            <a:ext cx="144016" cy="187191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10"/>
          <p:cNvSpPr txBox="1"/>
          <p:nvPr/>
        </p:nvSpPr>
        <p:spPr>
          <a:xfrm>
            <a:off x="4555397" y="5518973"/>
            <a:ext cx="4320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Configuration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Multi-Model</a:t>
            </a:r>
          </a:p>
          <a:p>
            <a:r>
              <a:rPr lang="de-DE" sz="1400" dirty="0"/>
              <a:t>Multi-model </a:t>
            </a:r>
            <a:r>
              <a:rPr lang="de-DE" sz="1400" dirty="0" err="1"/>
              <a:t>to</a:t>
            </a:r>
            <a:r>
              <a:rPr lang="de-DE" sz="1400" dirty="0"/>
              <a:t> COE </a:t>
            </a:r>
            <a:r>
              <a:rPr lang="de-DE" sz="1400" dirty="0" err="1"/>
              <a:t>configuration</a:t>
            </a:r>
            <a:endParaRPr lang="de-DE" sz="1400" dirty="0"/>
          </a:p>
          <a:p>
            <a:r>
              <a:rPr lang="de-DE" sz="1400" dirty="0"/>
              <a:t>Simulation</a:t>
            </a:r>
          </a:p>
        </p:txBody>
      </p:sp>
      <p:pic>
        <p:nvPicPr>
          <p:cNvPr id="10" name="Picture 6" descr="logo-modelioso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758" y="1513365"/>
            <a:ext cx="559615" cy="559615"/>
          </a:xfrm>
          <a:prstGeom prst="rect">
            <a:avLst/>
          </a:prstGeom>
        </p:spPr>
      </p:pic>
      <p:pic>
        <p:nvPicPr>
          <p:cNvPr id="11" name="Picture 10" descr="20simIconWithShadow4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37" y="3800910"/>
            <a:ext cx="504056" cy="504056"/>
          </a:xfrm>
          <a:prstGeom prst="rect">
            <a:avLst/>
          </a:prstGeom>
        </p:spPr>
      </p:pic>
      <p:pic>
        <p:nvPicPr>
          <p:cNvPr id="12" name="Picture 5" descr="http://news.safetrans-de.org/tl_files/mitglieder/verified_Logo_web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17585">
            <a:off x="3060296" y="4622992"/>
            <a:ext cx="526539" cy="352781"/>
          </a:xfrm>
          <a:prstGeom prst="rect">
            <a:avLst/>
          </a:prstGeom>
          <a:noFill/>
        </p:spPr>
      </p:pic>
      <p:pic>
        <p:nvPicPr>
          <p:cNvPr id="13" name="Picture 2" descr="Overture To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952" y="2996952"/>
            <a:ext cx="561227" cy="56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D:\Downloads\logo-small.png"/>
          <p:cNvPicPr>
            <a:picLocks noChangeAspect="1" noChangeArrowheads="1"/>
          </p:cNvPicPr>
          <p:nvPr/>
        </p:nvPicPr>
        <p:blipFill rotWithShape="1">
          <a:blip r:embed="rId6" cstate="print"/>
          <a:srcRect t="-29981"/>
          <a:stretch/>
        </p:blipFill>
        <p:spPr bwMode="auto">
          <a:xfrm>
            <a:off x="2989325" y="2190098"/>
            <a:ext cx="668480" cy="434451"/>
          </a:xfrm>
          <a:prstGeom prst="rect">
            <a:avLst/>
          </a:prstGeom>
          <a:noFill/>
        </p:spPr>
      </p:pic>
      <p:pic>
        <p:nvPicPr>
          <p:cNvPr id="15" name="Content Placeholder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7028" y="5416036"/>
            <a:ext cx="513074" cy="366159"/>
          </a:xfrm>
          <a:prstGeom prst="rect">
            <a:avLst/>
          </a:prstGeom>
        </p:spPr>
      </p:pic>
      <p:sp>
        <p:nvSpPr>
          <p:cNvPr id="16" name="Textfeld 17"/>
          <p:cNvSpPr txBox="1"/>
          <p:nvPr/>
        </p:nvSpPr>
        <p:spPr>
          <a:xfrm>
            <a:off x="4572000" y="4149080"/>
            <a:ext cx="43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Define</a:t>
            </a:r>
            <a:r>
              <a:rPr lang="de-DE" sz="1400" dirty="0"/>
              <a:t> </a:t>
            </a:r>
            <a:r>
              <a:rPr lang="de-DE" sz="1400" dirty="0" err="1"/>
              <a:t>test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endParaRPr lang="de-DE" sz="1400" dirty="0"/>
          </a:p>
          <a:p>
            <a:r>
              <a:rPr lang="de-DE" sz="1400" dirty="0" err="1"/>
              <a:t>Define</a:t>
            </a:r>
            <a:r>
              <a:rPr lang="de-DE" sz="1400" dirty="0"/>
              <a:t> </a:t>
            </a:r>
            <a:r>
              <a:rPr lang="de-DE" sz="1400" dirty="0" err="1"/>
              <a:t>test</a:t>
            </a:r>
            <a:r>
              <a:rPr lang="de-DE" sz="1400" dirty="0"/>
              <a:t> </a:t>
            </a:r>
            <a:r>
              <a:rPr lang="de-DE" sz="1400" dirty="0" err="1"/>
              <a:t>objectives</a:t>
            </a:r>
            <a:endParaRPr lang="de-DE" sz="1400" dirty="0"/>
          </a:p>
          <a:p>
            <a:r>
              <a:rPr lang="de-DE" sz="1400" dirty="0"/>
              <a:t>Run </a:t>
            </a:r>
            <a:r>
              <a:rPr lang="de-DE" sz="1400" dirty="0" err="1"/>
              <a:t>test</a:t>
            </a:r>
            <a:endParaRPr lang="de-DE" sz="1400" dirty="0"/>
          </a:p>
          <a:p>
            <a:r>
              <a:rPr lang="de-DE" sz="1400" dirty="0" err="1"/>
              <a:t>Define</a:t>
            </a:r>
            <a:r>
              <a:rPr lang="de-DE" sz="1400" dirty="0"/>
              <a:t> MC </a:t>
            </a:r>
            <a:r>
              <a:rPr lang="de-DE" sz="1400" dirty="0" err="1"/>
              <a:t>model</a:t>
            </a:r>
            <a:endParaRPr lang="de-DE" sz="1400" dirty="0"/>
          </a:p>
          <a:p>
            <a:r>
              <a:rPr lang="de-DE" sz="1400" dirty="0" err="1"/>
              <a:t>Define</a:t>
            </a:r>
            <a:r>
              <a:rPr lang="de-DE" sz="1400" dirty="0"/>
              <a:t> CT </a:t>
            </a:r>
            <a:r>
              <a:rPr lang="de-DE" sz="1400" dirty="0" err="1"/>
              <a:t>abstraction</a:t>
            </a:r>
            <a:endParaRPr lang="de-DE" sz="1400" dirty="0"/>
          </a:p>
          <a:p>
            <a:r>
              <a:rPr lang="de-DE" sz="1400" dirty="0"/>
              <a:t>Run MC </a:t>
            </a:r>
            <a:r>
              <a:rPr lang="de-DE" sz="1400" dirty="0" err="1"/>
              <a:t>query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782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268760"/>
            <a:ext cx="5688632" cy="518457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Simulation of a system</a:t>
            </a:r>
          </a:p>
          <a:p>
            <a:r>
              <a:rPr lang="en-GB" dirty="0"/>
              <a:t>Coupling of multiple simulators</a:t>
            </a:r>
          </a:p>
          <a:p>
            <a:r>
              <a:rPr lang="en-GB" dirty="0"/>
              <a:t>Optionally as black-boxes</a:t>
            </a:r>
          </a:p>
          <a:p>
            <a:r>
              <a:rPr lang="en-GB" dirty="0"/>
              <a:t>Each simulating one or more models</a:t>
            </a:r>
          </a:p>
          <a:p>
            <a:r>
              <a:rPr lang="en-GB" dirty="0"/>
              <a:t>Built with different formalisms/tools.</a:t>
            </a:r>
          </a:p>
          <a:p>
            <a:r>
              <a:rPr lang="en-GB" dirty="0"/>
              <a:t>Co-simulation scenario</a:t>
            </a:r>
          </a:p>
          <a:p>
            <a:r>
              <a:rPr lang="en-GB" dirty="0"/>
              <a:t>Description of the system</a:t>
            </a:r>
          </a:p>
          <a:p>
            <a:r>
              <a:rPr lang="en-GB" dirty="0"/>
              <a:t>The simulators and their dependencies</a:t>
            </a:r>
          </a:p>
          <a:p>
            <a:r>
              <a:rPr lang="en-GB" dirty="0"/>
              <a:t>Data about the capabilities of each simulator.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4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Co-simulation?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3315" y="1988840"/>
            <a:ext cx="343794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660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107504" y="1511930"/>
            <a:ext cx="4968552" cy="4797390"/>
          </a:xfrm>
        </p:spPr>
        <p:txBody>
          <a:bodyPr/>
          <a:lstStyle/>
          <a:p>
            <a:r>
              <a:rPr lang="en-GB" dirty="0"/>
              <a:t>Each message is a single plain text file (*.</a:t>
            </a:r>
            <a:r>
              <a:rPr lang="en-GB" dirty="0" err="1"/>
              <a:t>dmsg</a:t>
            </a:r>
            <a:r>
              <a:rPr lang="en-GB" dirty="0"/>
              <a:t>)</a:t>
            </a:r>
          </a:p>
          <a:p>
            <a:r>
              <a:rPr lang="en-GB" dirty="0"/>
              <a:t>Messages are committed to common repository</a:t>
            </a:r>
          </a:p>
          <a:p>
            <a:r>
              <a:rPr lang="en-GB" dirty="0"/>
              <a:t>Each user can generate messages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40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Traceability – multi-user support</a:t>
            </a:r>
          </a:p>
        </p:txBody>
      </p:sp>
      <p:pic>
        <p:nvPicPr>
          <p:cNvPr id="5" name="Picture 3" descr="\\muenchen\Users\ckoenig\Private\intoCPS\INTO-CPS_SVN_ext4\WP4\D4_3d_Traceability\include\trace_message_merg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28917"/>
            <a:ext cx="3240360" cy="551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25658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Enable collaboration across disciplines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Collaborative well-founded tool chain</a:t>
            </a:r>
          </a:p>
          <a:p>
            <a:r>
              <a:rPr lang="en-GB" dirty="0"/>
              <a:t>Keep development costs low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Lower need for physical tests by virtual co-simulation examination</a:t>
            </a:r>
          </a:p>
          <a:p>
            <a:r>
              <a:rPr lang="en-GB" dirty="0"/>
              <a:t>Keep time-to-market short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Enable concurrent engineering and gradual integration</a:t>
            </a:r>
          </a:p>
          <a:p>
            <a:r>
              <a:rPr lang="en-GB" dirty="0"/>
              <a:t>Explore the complex design space efficiently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Using Design Space Exploration </a:t>
            </a:r>
          </a:p>
          <a:p>
            <a:r>
              <a:rPr lang="en-GB" dirty="0"/>
              <a:t>Ensure tolerance against “nasty” faults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Experiment with what-if scenarios in a virtual setting</a:t>
            </a:r>
          </a:p>
          <a:p>
            <a:r>
              <a:rPr lang="en-GB" dirty="0"/>
              <a:t>Build up documentation for the working solution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Using combination of ad-hoc and automated tests</a:t>
            </a:r>
          </a:p>
          <a:p>
            <a:r>
              <a:rPr lang="en-GB" dirty="0"/>
              <a:t>Provide confidence to external stakeholders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Traceability between all project artefacts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414571"/>
            <a:ext cx="7776864" cy="710173"/>
          </a:xfrm>
        </p:spPr>
        <p:txBody>
          <a:bodyPr>
            <a:normAutofit/>
          </a:bodyPr>
          <a:lstStyle/>
          <a:p>
            <a:r>
              <a:rPr lang="en-GB"/>
              <a:t>Solutions for CPS </a:t>
            </a:r>
            <a:r>
              <a:rPr lang="en-GB" dirty="0"/>
              <a:t>Engineering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215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511930"/>
            <a:ext cx="4151312" cy="47973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Suppliers make a simulator available through an API</a:t>
            </a:r>
          </a:p>
          <a:p>
            <a:r>
              <a:rPr lang="en-GB" dirty="0"/>
              <a:t>Integrator takes care of programming an interface</a:t>
            </a:r>
          </a:p>
          <a:p>
            <a:r>
              <a:rPr lang="en-GB" dirty="0"/>
              <a:t>Good IP Protection</a:t>
            </a:r>
          </a:p>
          <a:p>
            <a:r>
              <a:rPr lang="en-GB" dirty="0"/>
              <a:t>Different suppliers require different interfaces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5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Black-box Simulators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8816" y="1357690"/>
            <a:ext cx="4571256" cy="5311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3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511930"/>
            <a:ext cx="4896544" cy="47973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Simulator and model exported as a standardized C library</a:t>
            </a:r>
          </a:p>
          <a:p>
            <a:r>
              <a:rPr lang="en-GB" dirty="0"/>
              <a:t>Standard interaction with any simulator</a:t>
            </a:r>
          </a:p>
          <a:p>
            <a:r>
              <a:rPr lang="en-GB" dirty="0"/>
              <a:t>Every simulator is a black box.</a:t>
            </a:r>
          </a:p>
          <a:p>
            <a:r>
              <a:rPr lang="en-GB" dirty="0"/>
              <a:t>Executed locally but can communicate with a remote server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6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Functional Mock-up Interface Standard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793508"/>
            <a:ext cx="3945202" cy="371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0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7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Inside an FMU</a:t>
            </a: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6233666" y="1606079"/>
            <a:ext cx="2808288" cy="3529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FMU</a:t>
            </a:r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6328916" y="1845791"/>
            <a:ext cx="2497138" cy="2352675"/>
          </a:xfrm>
          <a:prstGeom prst="rect">
            <a:avLst/>
          </a:prstGeom>
          <a:solidFill>
            <a:srgbClr val="003D62">
              <a:lumMod val="20000"/>
              <a:lumOff val="80000"/>
              <a:alpha val="15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altLang="nl-B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3204716" y="1558454"/>
            <a:ext cx="2808288" cy="3529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FMU</a:t>
            </a:r>
          </a:p>
        </p:txBody>
      </p:sp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3299966" y="1869604"/>
            <a:ext cx="2495550" cy="2352675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altLang="nl-BE" b="1" kern="0" baseline="0" dirty="0">
                <a:solidFill>
                  <a:srgbClr val="000000"/>
                </a:solidFill>
                <a:latin typeface="+mn-lt"/>
              </a:rPr>
              <a:t>M</a:t>
            </a: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odel</a:t>
            </a: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3299966" y="4458816"/>
            <a:ext cx="2495550" cy="484188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Solver</a:t>
            </a:r>
            <a:endParaRPr kumimoji="0" lang="nl-BE" altLang="nl-BE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6435279" y="2736379"/>
            <a:ext cx="2246312" cy="1246187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Compiled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Model</a:t>
            </a:r>
            <a:endParaRPr kumimoji="0" lang="nl-BE" altLang="nl-B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35279" y="1988666"/>
            <a:ext cx="2246312" cy="563563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Symbolic Info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95516" y="2271241"/>
            <a:ext cx="639763" cy="7747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Dot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>
            <a:off x="5795516" y="3045941"/>
            <a:ext cx="639763" cy="31432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Dot"/>
            <a:tailEnd type="arrow"/>
          </a:ln>
          <a:effectLst/>
        </p:spPr>
      </p:cxnSp>
      <p:cxnSp>
        <p:nvCxnSpPr>
          <p:cNvPr id="14" name="Elbow Connector 28"/>
          <p:cNvCxnSpPr/>
          <p:nvPr/>
        </p:nvCxnSpPr>
        <p:spPr>
          <a:xfrm flipV="1">
            <a:off x="5795516" y="4676304"/>
            <a:ext cx="533400" cy="23812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Dot"/>
            <a:tailEnd type="arrow"/>
          </a:ln>
          <a:effectLst/>
        </p:spPr>
      </p:cxnSp>
      <p:cxnSp>
        <p:nvCxnSpPr>
          <p:cNvPr id="15" name="Straight Connector 14"/>
          <p:cNvCxnSpPr/>
          <p:nvPr/>
        </p:nvCxnSpPr>
        <p:spPr>
          <a:xfrm>
            <a:off x="4547741" y="4222279"/>
            <a:ext cx="0" cy="236537"/>
          </a:xfrm>
          <a:prstGeom prst="line">
            <a:avLst/>
          </a:prstGeom>
          <a:noFill/>
          <a:ln w="76200" cap="flat" cmpd="sng" algn="ctr">
            <a:solidFill>
              <a:srgbClr val="003658">
                <a:lumMod val="75000"/>
                <a:lumOff val="25000"/>
              </a:srgbClr>
            </a:solidFill>
            <a:prstDash val="dash"/>
          </a:ln>
          <a:effectLst/>
        </p:spPr>
      </p:cxn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6328916" y="4433416"/>
            <a:ext cx="2497138" cy="484188"/>
          </a:xfrm>
          <a:prstGeom prst="rect">
            <a:avLst/>
          </a:prstGeom>
          <a:solidFill>
            <a:srgbClr val="003D62">
              <a:lumMod val="20000"/>
              <a:lumOff val="8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>
            <a:lvl1pPr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Solver</a:t>
            </a:r>
            <a:endParaRPr kumimoji="0" lang="nl-BE" altLang="nl-BE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578279" y="4198466"/>
            <a:ext cx="0" cy="234950"/>
          </a:xfrm>
          <a:prstGeom prst="line">
            <a:avLst/>
          </a:prstGeom>
          <a:noFill/>
          <a:ln w="76200" cap="flat" cmpd="sng" algn="ctr">
            <a:solidFill>
              <a:srgbClr val="003658">
                <a:lumMod val="75000"/>
                <a:lumOff val="25000"/>
              </a:srgbClr>
            </a:solidFill>
            <a:prstDash val="dash"/>
          </a:ln>
          <a:effectLst/>
        </p:spPr>
      </p:cxnSp>
      <p:sp>
        <p:nvSpPr>
          <p:cNvPr id="18" name="Left-Right Arrow 89"/>
          <p:cNvSpPr>
            <a:spLocks noChangeArrowheads="1"/>
          </p:cNvSpPr>
          <p:nvPr/>
        </p:nvSpPr>
        <p:spPr bwMode="auto">
          <a:xfrm>
            <a:off x="3204716" y="5397029"/>
            <a:ext cx="2808288" cy="554037"/>
          </a:xfrm>
          <a:prstGeom prst="leftRightArrow">
            <a:avLst>
              <a:gd name="adj1" fmla="val 50000"/>
              <a:gd name="adj2" fmla="val 49960"/>
            </a:avLst>
          </a:prstGeom>
          <a:solidFill>
            <a:srgbClr val="000000"/>
          </a:solidFill>
          <a:ln w="9525">
            <a:solidFill>
              <a:srgbClr val="40404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Left-Right Arrow 90"/>
          <p:cNvSpPr>
            <a:spLocks noChangeArrowheads="1"/>
          </p:cNvSpPr>
          <p:nvPr/>
        </p:nvSpPr>
        <p:spPr bwMode="auto">
          <a:xfrm>
            <a:off x="6233666" y="5373216"/>
            <a:ext cx="2808288" cy="552450"/>
          </a:xfrm>
          <a:prstGeom prst="leftRightArrow">
            <a:avLst>
              <a:gd name="adj1" fmla="val 50000"/>
              <a:gd name="adj2" fmla="val 50104"/>
            </a:avLst>
          </a:prstGeom>
          <a:solidFill>
            <a:srgbClr val="000000"/>
          </a:solidFill>
          <a:ln w="9525">
            <a:solidFill>
              <a:srgbClr val="40404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0" name="Straight Connector 92"/>
          <p:cNvCxnSpPr>
            <a:cxnSpLocks noChangeShapeType="1"/>
          </p:cNvCxnSpPr>
          <p:nvPr/>
        </p:nvCxnSpPr>
        <p:spPr bwMode="auto">
          <a:xfrm flipV="1">
            <a:off x="4608066" y="5087466"/>
            <a:ext cx="0" cy="447675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21" name="Straight Connector 93"/>
          <p:cNvCxnSpPr>
            <a:cxnSpLocks noChangeShapeType="1"/>
          </p:cNvCxnSpPr>
          <p:nvPr/>
        </p:nvCxnSpPr>
        <p:spPr bwMode="auto">
          <a:xfrm flipV="1">
            <a:off x="7637016" y="5135091"/>
            <a:ext cx="0" cy="376238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107504" y="1556792"/>
            <a:ext cx="2808287" cy="3529013"/>
          </a:xfrm>
          <a:prstGeom prst="rect">
            <a:avLst/>
          </a:prstGeom>
          <a:solidFill>
            <a:srgbClr val="003D62">
              <a:lumMod val="10000"/>
              <a:lumOff val="90000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FMU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rPr>
              <a:t>Real or Simulated</a:t>
            </a:r>
          </a:p>
        </p:txBody>
      </p:sp>
      <p:sp>
        <p:nvSpPr>
          <p:cNvPr id="23" name="Left-Right Arrow 100"/>
          <p:cNvSpPr>
            <a:spLocks noChangeArrowheads="1"/>
          </p:cNvSpPr>
          <p:nvPr/>
        </p:nvSpPr>
        <p:spPr bwMode="auto">
          <a:xfrm>
            <a:off x="107504" y="5373216"/>
            <a:ext cx="2808287" cy="554038"/>
          </a:xfrm>
          <a:prstGeom prst="leftRightArrow">
            <a:avLst>
              <a:gd name="adj1" fmla="val 50000"/>
              <a:gd name="adj2" fmla="val 49960"/>
            </a:avLst>
          </a:prstGeom>
          <a:solidFill>
            <a:srgbClr val="000000"/>
          </a:solidFill>
          <a:ln w="9525">
            <a:solidFill>
              <a:srgbClr val="40404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4" name="Straight Connector 101"/>
          <p:cNvCxnSpPr>
            <a:cxnSpLocks noChangeShapeType="1"/>
          </p:cNvCxnSpPr>
          <p:nvPr/>
        </p:nvCxnSpPr>
        <p:spPr bwMode="auto">
          <a:xfrm flipV="1">
            <a:off x="1512441" y="5069557"/>
            <a:ext cx="0" cy="447675"/>
          </a:xfrm>
          <a:prstGeom prst="lin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2169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Toolchain for CPS Design</a:t>
            </a:r>
          </a:p>
        </p:txBody>
      </p:sp>
      <p:pic>
        <p:nvPicPr>
          <p:cNvPr id="5" name="Picture 4" descr="toolflow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297234"/>
            <a:ext cx="8208912" cy="5012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1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Faster route to market for engineering CPSs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Avoiding vendor lock-in by open tool chain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Exploring large design spaces efficiently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Limiting expensive physical tests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Enabling traceability for all project artefacts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9</a:t>
            </a:fld>
            <a:endParaRPr lang="da-DK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INTO-CPS Unique Selling Points</a:t>
            </a:r>
          </a:p>
        </p:txBody>
      </p:sp>
    </p:spTree>
    <p:extLst>
      <p:ext uri="{BB962C8B-B14F-4D97-AF65-F5344CB8AC3E}">
        <p14:creationId xmlns:p14="http://schemas.microsoft.com/office/powerpoint/2010/main" val="2190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O-CPS Template">
  <a:themeElements>
    <a:clrScheme name="Custom 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31870</TotalTime>
  <Words>1764</Words>
  <Application>Microsoft Macintosh PowerPoint</Application>
  <PresentationFormat>On-screen Show (4:3)</PresentationFormat>
  <Paragraphs>481</Paragraphs>
  <Slides>41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ＭＳ Ｐゴシック</vt:lpstr>
      <vt:lpstr>ＭＳ Ｐゴシック</vt:lpstr>
      <vt:lpstr>Arial</vt:lpstr>
      <vt:lpstr>Calibri</vt:lpstr>
      <vt:lpstr>Calibri Light</vt:lpstr>
      <vt:lpstr>DejaVu Sans</vt:lpstr>
      <vt:lpstr>Times New Roman</vt:lpstr>
      <vt:lpstr>Wingdings</vt:lpstr>
      <vt:lpstr>INTO-CPS Template</vt:lpstr>
      <vt:lpstr>Custom Design</vt:lpstr>
      <vt:lpstr>Introduction to Modelling of Cyber-Physical Systems (CPSs)</vt:lpstr>
      <vt:lpstr>What is a Cyber-Physical System?</vt:lpstr>
      <vt:lpstr>Our position in a nutshell</vt:lpstr>
      <vt:lpstr>What is Co-simulation?</vt:lpstr>
      <vt:lpstr>Remote Black-box Simulators</vt:lpstr>
      <vt:lpstr>Functional Mock-up Interface Standard</vt:lpstr>
      <vt:lpstr>Inside an FMU</vt:lpstr>
      <vt:lpstr>A New Toolchain for CPS Design</vt:lpstr>
      <vt:lpstr>INTO-CPS Unique Selling Points</vt:lpstr>
      <vt:lpstr>CPS Engineering Needs</vt:lpstr>
      <vt:lpstr>Outline Work Flow</vt:lpstr>
      <vt:lpstr>The INTO-CPS Tool Chain</vt:lpstr>
      <vt:lpstr>Co-simulation engine</vt:lpstr>
      <vt:lpstr>INTO-CPS Methodology</vt:lpstr>
      <vt:lpstr>Architectural Modelling</vt:lpstr>
      <vt:lpstr>Simulation Modelling</vt:lpstr>
      <vt:lpstr>Design Space Exploration</vt:lpstr>
      <vt:lpstr>Example DSE Analysis</vt:lpstr>
      <vt:lpstr>Co-Simulation Foundations</vt:lpstr>
      <vt:lpstr>Common Semantics using UTP</vt:lpstr>
      <vt:lpstr>Underlying Unified Semantics</vt:lpstr>
      <vt:lpstr>INTO-CPS SysML CPS Profile</vt:lpstr>
      <vt:lpstr>DSE Views in the SysML Profile</vt:lpstr>
      <vt:lpstr>Cloud: Condor Exhaustive Search</vt:lpstr>
      <vt:lpstr>Industrial Case Studies</vt:lpstr>
      <vt:lpstr>Industrial Follower Group</vt:lpstr>
      <vt:lpstr>The INTO-CPS Association Created</vt:lpstr>
      <vt:lpstr>INTO-CPS Association - Technologies</vt:lpstr>
      <vt:lpstr>INTO-CPS Association - Licencing</vt:lpstr>
      <vt:lpstr>Hardware-in-the-Loop (HiL) and Code Generation</vt:lpstr>
      <vt:lpstr>Oculus Rift and Simulation</vt:lpstr>
      <vt:lpstr>Seeing a Product before it exists</vt:lpstr>
      <vt:lpstr>Test Automation</vt:lpstr>
      <vt:lpstr>Model Checking Capabilities</vt:lpstr>
      <vt:lpstr>Simulation-based abstraction</vt:lpstr>
      <vt:lpstr>Abstraction by Interval Boxes</vt:lpstr>
      <vt:lpstr>Gradient-based Abstraction</vt:lpstr>
      <vt:lpstr>Traceability &amp; Provenance</vt:lpstr>
      <vt:lpstr>Traceabilty – tool support</vt:lpstr>
      <vt:lpstr>Traceability – multi-user support</vt:lpstr>
      <vt:lpstr>Solutions for CPS Engineering Needs</vt:lpstr>
    </vt:vector>
  </TitlesOfParts>
  <Company>Newcastle University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Presentation</dc:title>
  <dc:creator>Ken</dc:creator>
  <cp:lastModifiedBy>Microsoft Office-bruger</cp:lastModifiedBy>
  <cp:revision>212</cp:revision>
  <cp:lastPrinted>2016-11-02T16:12:16Z</cp:lastPrinted>
  <dcterms:created xsi:type="dcterms:W3CDTF">2014-11-11T18:47:23Z</dcterms:created>
  <dcterms:modified xsi:type="dcterms:W3CDTF">2018-02-28T18:11:50Z</dcterms:modified>
</cp:coreProperties>
</file>